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258" r:id="rId2"/>
    <p:sldId id="464" r:id="rId3"/>
    <p:sldId id="505" r:id="rId4"/>
    <p:sldId id="467" r:id="rId5"/>
    <p:sldId id="468" r:id="rId6"/>
    <p:sldId id="469" r:id="rId7"/>
    <p:sldId id="470" r:id="rId8"/>
    <p:sldId id="472" r:id="rId9"/>
    <p:sldId id="473" r:id="rId10"/>
    <p:sldId id="474" r:id="rId11"/>
    <p:sldId id="475" r:id="rId12"/>
    <p:sldId id="477" r:id="rId13"/>
    <p:sldId id="476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502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503" r:id="rId32"/>
    <p:sldId id="495" r:id="rId33"/>
    <p:sldId id="496" r:id="rId34"/>
    <p:sldId id="497" r:id="rId35"/>
    <p:sldId id="498" r:id="rId36"/>
    <p:sldId id="504" r:id="rId37"/>
    <p:sldId id="501" r:id="rId38"/>
    <p:sldId id="506" r:id="rId39"/>
    <p:sldId id="507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3F"/>
    <a:srgbClr val="D5A6DF"/>
    <a:srgbClr val="FF91C8"/>
    <a:srgbClr val="0000FF"/>
    <a:srgbClr val="464DD9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70852" autoAdjust="0"/>
  </p:normalViewPr>
  <p:slideViewPr>
    <p:cSldViewPr snapToGrid="0">
      <p:cViewPr varScale="1">
        <p:scale>
          <a:sx n="78" d="100"/>
          <a:sy n="78" d="100"/>
        </p:scale>
        <p:origin x="2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27.png"/><Relationship Id="rId12" Type="http://schemas.openxmlformats.org/officeDocument/2006/relationships/image" Target="../media/image3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0.png"/><Relationship Id="rId15" Type="http://schemas.openxmlformats.org/officeDocument/2006/relationships/image" Target="../media/image29.png"/><Relationship Id="rId10" Type="http://schemas.openxmlformats.org/officeDocument/2006/relationships/image" Target="../media/image370.png"/><Relationship Id="rId4" Type="http://schemas.openxmlformats.org/officeDocument/2006/relationships/image" Target="../media/image28.jpe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4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84889"/>
            <a:ext cx="7772400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图像和视频中的颜色</a:t>
            </a:r>
            <a:r>
              <a:rPr lang="en-US" altLang="zh-CN" sz="3200" dirty="0">
                <a:solidFill>
                  <a:srgbClr val="94003F"/>
                </a:solidFill>
              </a:rPr>
              <a:t>Color in	Image and Video</a:t>
            </a:r>
            <a:br>
              <a:rPr lang="en-US" altLang="zh-CN" sz="3200" dirty="0">
                <a:solidFill>
                  <a:srgbClr val="94003F"/>
                </a:solidFill>
              </a:rPr>
            </a:br>
            <a:endParaRPr lang="zh-CN" altLang="en-US" sz="3200" dirty="0">
              <a:solidFill>
                <a:srgbClr val="94003F"/>
              </a:solidFill>
            </a:endParaRP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8001544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These spectral sensitivity functions are usually denoted by a vector function q(λ), with components</a:t>
            </a: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spc="125" dirty="0">
              <a:solidFill>
                <a:srgbClr val="231F20"/>
              </a:solidFill>
              <a:cs typeface="Arial"/>
            </a:endParaRP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dirty="0"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 response in each color channel in the eye is proportional to the number of neurons firing.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We can succinctly write down this idea in the form of an integral:</a:t>
            </a:r>
          </a:p>
          <a:p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"/>
          <p:cNvSpPr txBox="1"/>
          <p:nvPr/>
        </p:nvSpPr>
        <p:spPr>
          <a:xfrm>
            <a:off x="2201487" y="2383901"/>
            <a:ext cx="1040130" cy="339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81685" algn="l"/>
              </a:tabLst>
            </a:pPr>
            <a:r>
              <a:rPr sz="2050" b="1" i="1" spc="-140" dirty="0">
                <a:solidFill>
                  <a:srgbClr val="231F20"/>
                </a:solidFill>
                <a:latin typeface="Arial"/>
                <a:cs typeface="Arial"/>
              </a:rPr>
              <a:t>q</a:t>
            </a:r>
            <a:r>
              <a:rPr sz="2050" b="1" i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	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7" name="object 6"/>
          <p:cNvSpPr txBox="1"/>
          <p:nvPr/>
        </p:nvSpPr>
        <p:spPr>
          <a:xfrm>
            <a:off x="3394707" y="2404158"/>
            <a:ext cx="2740025" cy="363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562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337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652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3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475" i="1" spc="150" baseline="30303" dirty="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endParaRPr sz="2475" baseline="30303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4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  <a:blipFill>
                <a:blip r:embed="rId2"/>
                <a:stretch>
                  <a:fillRect l="-4406" t="-40385" b="-4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19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75419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The equations that take into account the image formation model are: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56" name="object 4"/>
          <p:cNvSpPr/>
          <p:nvPr/>
        </p:nvSpPr>
        <p:spPr>
          <a:xfrm>
            <a:off x="2368731" y="3892096"/>
            <a:ext cx="3969083" cy="296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  <a:blipFill>
                <a:blip r:embed="rId3"/>
                <a:stretch>
                  <a:fillRect l="-3276" t="-40541" b="-47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9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object 4"/>
          <p:cNvSpPr/>
          <p:nvPr/>
        </p:nvSpPr>
        <p:spPr>
          <a:xfrm>
            <a:off x="3671519" y="5647339"/>
            <a:ext cx="368567" cy="372146"/>
          </a:xfrm>
          <a:custGeom>
            <a:avLst/>
            <a:gdLst/>
            <a:ahLst/>
            <a:cxnLst/>
            <a:rect l="l" t="t" r="r" b="b"/>
            <a:pathLst>
              <a:path w="368567" h="372146">
                <a:moveTo>
                  <a:pt x="368567" y="186060"/>
                </a:moveTo>
                <a:lnTo>
                  <a:pt x="363207" y="230763"/>
                </a:lnTo>
                <a:lnTo>
                  <a:pt x="347985" y="271556"/>
                </a:lnTo>
                <a:lnTo>
                  <a:pt x="324184" y="307143"/>
                </a:lnTo>
                <a:lnTo>
                  <a:pt x="293089" y="336228"/>
                </a:lnTo>
                <a:lnTo>
                  <a:pt x="255985" y="357516"/>
                </a:lnTo>
                <a:lnTo>
                  <a:pt x="214155" y="369709"/>
                </a:lnTo>
                <a:lnTo>
                  <a:pt x="184277" y="372146"/>
                </a:lnTo>
                <a:lnTo>
                  <a:pt x="169170" y="371529"/>
                </a:lnTo>
                <a:lnTo>
                  <a:pt x="126052" y="362655"/>
                </a:lnTo>
                <a:lnTo>
                  <a:pt x="87232" y="344254"/>
                </a:lnTo>
                <a:lnTo>
                  <a:pt x="53993" y="317624"/>
                </a:lnTo>
                <a:lnTo>
                  <a:pt x="27621" y="284060"/>
                </a:lnTo>
                <a:lnTo>
                  <a:pt x="9399" y="244859"/>
                </a:lnTo>
                <a:lnTo>
                  <a:pt x="611" y="201315"/>
                </a:lnTo>
                <a:lnTo>
                  <a:pt x="0" y="186060"/>
                </a:lnTo>
                <a:lnTo>
                  <a:pt x="611" y="170807"/>
                </a:lnTo>
                <a:lnTo>
                  <a:pt x="9399" y="127269"/>
                </a:lnTo>
                <a:lnTo>
                  <a:pt x="27621" y="88073"/>
                </a:lnTo>
                <a:lnTo>
                  <a:pt x="53993" y="54513"/>
                </a:lnTo>
                <a:lnTo>
                  <a:pt x="87232" y="27887"/>
                </a:lnTo>
                <a:lnTo>
                  <a:pt x="126052" y="9490"/>
                </a:lnTo>
                <a:lnTo>
                  <a:pt x="169170" y="617"/>
                </a:lnTo>
                <a:lnTo>
                  <a:pt x="184277" y="0"/>
                </a:lnTo>
                <a:lnTo>
                  <a:pt x="199383" y="617"/>
                </a:lnTo>
                <a:lnTo>
                  <a:pt x="242503" y="9490"/>
                </a:lnTo>
                <a:lnTo>
                  <a:pt x="281325" y="27887"/>
                </a:lnTo>
                <a:lnTo>
                  <a:pt x="314566" y="54513"/>
                </a:lnTo>
                <a:lnTo>
                  <a:pt x="340941" y="88073"/>
                </a:lnTo>
                <a:lnTo>
                  <a:pt x="359165" y="127269"/>
                </a:lnTo>
                <a:lnTo>
                  <a:pt x="367955" y="170807"/>
                </a:lnTo>
                <a:lnTo>
                  <a:pt x="368567" y="186060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935763" y="2575241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368579" y="186086"/>
                </a:moveTo>
                <a:lnTo>
                  <a:pt x="363220" y="230783"/>
                </a:lnTo>
                <a:lnTo>
                  <a:pt x="348000" y="271573"/>
                </a:lnTo>
                <a:lnTo>
                  <a:pt x="324202" y="307158"/>
                </a:lnTo>
                <a:lnTo>
                  <a:pt x="293110" y="336242"/>
                </a:lnTo>
                <a:lnTo>
                  <a:pt x="256008" y="357529"/>
                </a:lnTo>
                <a:lnTo>
                  <a:pt x="214179" y="36972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7"/>
                </a:lnTo>
                <a:lnTo>
                  <a:pt x="87244" y="344268"/>
                </a:lnTo>
                <a:lnTo>
                  <a:pt x="54001" y="317639"/>
                </a:lnTo>
                <a:lnTo>
                  <a:pt x="27626" y="284077"/>
                </a:lnTo>
                <a:lnTo>
                  <a:pt x="9401" y="244878"/>
                </a:lnTo>
                <a:lnTo>
                  <a:pt x="611" y="201339"/>
                </a:lnTo>
                <a:lnTo>
                  <a:pt x="0" y="186086"/>
                </a:lnTo>
                <a:lnTo>
                  <a:pt x="611" y="170830"/>
                </a:lnTo>
                <a:lnTo>
                  <a:pt x="9401" y="127287"/>
                </a:lnTo>
                <a:lnTo>
                  <a:pt x="27626" y="88085"/>
                </a:lnTo>
                <a:lnTo>
                  <a:pt x="54001" y="54521"/>
                </a:lnTo>
                <a:lnTo>
                  <a:pt x="87244" y="27891"/>
                </a:lnTo>
                <a:lnTo>
                  <a:pt x="126070" y="9491"/>
                </a:lnTo>
                <a:lnTo>
                  <a:pt x="169194" y="617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1"/>
                </a:lnTo>
                <a:lnTo>
                  <a:pt x="340957" y="88085"/>
                </a:lnTo>
                <a:lnTo>
                  <a:pt x="359179" y="127287"/>
                </a:lnTo>
                <a:lnTo>
                  <a:pt x="367968" y="170830"/>
                </a:lnTo>
                <a:lnTo>
                  <a:pt x="368579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4127017" y="3147525"/>
            <a:ext cx="368567" cy="372159"/>
          </a:xfrm>
          <a:custGeom>
            <a:avLst/>
            <a:gdLst/>
            <a:ahLst/>
            <a:cxnLst/>
            <a:rect l="l" t="t" r="r" b="b"/>
            <a:pathLst>
              <a:path w="368567" h="372159">
                <a:moveTo>
                  <a:pt x="368567" y="186086"/>
                </a:moveTo>
                <a:lnTo>
                  <a:pt x="363208" y="230787"/>
                </a:lnTo>
                <a:lnTo>
                  <a:pt x="347987" y="271578"/>
                </a:lnTo>
                <a:lnTo>
                  <a:pt x="324188" y="307163"/>
                </a:lnTo>
                <a:lnTo>
                  <a:pt x="293095" y="336245"/>
                </a:lnTo>
                <a:lnTo>
                  <a:pt x="255990" y="357530"/>
                </a:lnTo>
                <a:lnTo>
                  <a:pt x="214158" y="369722"/>
                </a:lnTo>
                <a:lnTo>
                  <a:pt x="184277" y="372159"/>
                </a:lnTo>
                <a:lnTo>
                  <a:pt x="169169" y="371542"/>
                </a:lnTo>
                <a:lnTo>
                  <a:pt x="126047" y="362669"/>
                </a:lnTo>
                <a:lnTo>
                  <a:pt x="87226" y="344271"/>
                </a:lnTo>
                <a:lnTo>
                  <a:pt x="53989" y="317643"/>
                </a:lnTo>
                <a:lnTo>
                  <a:pt x="27618" y="284082"/>
                </a:lnTo>
                <a:lnTo>
                  <a:pt x="9398" y="244883"/>
                </a:lnTo>
                <a:lnTo>
                  <a:pt x="611" y="201341"/>
                </a:lnTo>
                <a:lnTo>
                  <a:pt x="0" y="186086"/>
                </a:lnTo>
                <a:lnTo>
                  <a:pt x="611" y="170830"/>
                </a:lnTo>
                <a:lnTo>
                  <a:pt x="9398" y="127287"/>
                </a:lnTo>
                <a:lnTo>
                  <a:pt x="27618" y="88085"/>
                </a:lnTo>
                <a:lnTo>
                  <a:pt x="53989" y="54521"/>
                </a:lnTo>
                <a:lnTo>
                  <a:pt x="87226" y="27891"/>
                </a:lnTo>
                <a:lnTo>
                  <a:pt x="126047" y="9491"/>
                </a:lnTo>
                <a:lnTo>
                  <a:pt x="169169" y="617"/>
                </a:lnTo>
                <a:lnTo>
                  <a:pt x="184277" y="0"/>
                </a:lnTo>
                <a:lnTo>
                  <a:pt x="199385" y="617"/>
                </a:lnTo>
                <a:lnTo>
                  <a:pt x="242508" y="9491"/>
                </a:lnTo>
                <a:lnTo>
                  <a:pt x="281331" y="27891"/>
                </a:lnTo>
                <a:lnTo>
                  <a:pt x="314571" y="54521"/>
                </a:lnTo>
                <a:lnTo>
                  <a:pt x="340944" y="88085"/>
                </a:lnTo>
                <a:lnTo>
                  <a:pt x="359167" y="127287"/>
                </a:lnTo>
                <a:lnTo>
                  <a:pt x="367955" y="170830"/>
                </a:lnTo>
                <a:lnTo>
                  <a:pt x="368567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3542854" y="2224152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0" y="186073"/>
                </a:moveTo>
                <a:lnTo>
                  <a:pt x="5359" y="141375"/>
                </a:lnTo>
                <a:lnTo>
                  <a:pt x="20582" y="100586"/>
                </a:lnTo>
                <a:lnTo>
                  <a:pt x="44383" y="65001"/>
                </a:lnTo>
                <a:lnTo>
                  <a:pt x="75479" y="35917"/>
                </a:lnTo>
                <a:lnTo>
                  <a:pt x="112587" y="14630"/>
                </a:lnTo>
                <a:lnTo>
                  <a:pt x="154421" y="2436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0"/>
                </a:lnTo>
                <a:lnTo>
                  <a:pt x="340957" y="88082"/>
                </a:lnTo>
                <a:lnTo>
                  <a:pt x="359179" y="127280"/>
                </a:lnTo>
                <a:lnTo>
                  <a:pt x="367968" y="170819"/>
                </a:lnTo>
                <a:lnTo>
                  <a:pt x="368579" y="186073"/>
                </a:lnTo>
                <a:lnTo>
                  <a:pt x="367968" y="201326"/>
                </a:lnTo>
                <a:lnTo>
                  <a:pt x="359179" y="244867"/>
                </a:lnTo>
                <a:lnTo>
                  <a:pt x="340957" y="284067"/>
                </a:lnTo>
                <a:lnTo>
                  <a:pt x="314585" y="317632"/>
                </a:lnTo>
                <a:lnTo>
                  <a:pt x="281347" y="344264"/>
                </a:lnTo>
                <a:lnTo>
                  <a:pt x="242527" y="362666"/>
                </a:lnTo>
                <a:lnTo>
                  <a:pt x="199408" y="37154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6"/>
                </a:lnTo>
                <a:lnTo>
                  <a:pt x="87244" y="344264"/>
                </a:lnTo>
                <a:lnTo>
                  <a:pt x="54001" y="317632"/>
                </a:lnTo>
                <a:lnTo>
                  <a:pt x="27626" y="284067"/>
                </a:lnTo>
                <a:lnTo>
                  <a:pt x="9401" y="244867"/>
                </a:lnTo>
                <a:lnTo>
                  <a:pt x="611" y="201326"/>
                </a:lnTo>
                <a:lnTo>
                  <a:pt x="0" y="186073"/>
                </a:lnTo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144448" y="2310897"/>
            <a:ext cx="521562" cy="315992"/>
          </a:xfrm>
          <a:custGeom>
            <a:avLst/>
            <a:gdLst/>
            <a:ahLst/>
            <a:cxnLst/>
            <a:rect l="l" t="t" r="r" b="b"/>
            <a:pathLst>
              <a:path w="521562" h="315992">
                <a:moveTo>
                  <a:pt x="521562" y="157996"/>
                </a:moveTo>
                <a:lnTo>
                  <a:pt x="513979" y="195951"/>
                </a:lnTo>
                <a:lnTo>
                  <a:pt x="492442" y="230586"/>
                </a:lnTo>
                <a:lnTo>
                  <a:pt x="458765" y="260801"/>
                </a:lnTo>
                <a:lnTo>
                  <a:pt x="414766" y="285496"/>
                </a:lnTo>
                <a:lnTo>
                  <a:pt x="362260" y="303570"/>
                </a:lnTo>
                <a:lnTo>
                  <a:pt x="323428" y="311398"/>
                </a:lnTo>
                <a:lnTo>
                  <a:pt x="282160" y="315468"/>
                </a:lnTo>
                <a:lnTo>
                  <a:pt x="260781" y="315992"/>
                </a:lnTo>
                <a:lnTo>
                  <a:pt x="239405" y="315468"/>
                </a:lnTo>
                <a:lnTo>
                  <a:pt x="198142" y="311398"/>
                </a:lnTo>
                <a:lnTo>
                  <a:pt x="159312" y="303570"/>
                </a:lnTo>
                <a:lnTo>
                  <a:pt x="106807" y="285496"/>
                </a:lnTo>
                <a:lnTo>
                  <a:pt x="62805" y="260801"/>
                </a:lnTo>
                <a:lnTo>
                  <a:pt x="29125" y="230586"/>
                </a:lnTo>
                <a:lnTo>
                  <a:pt x="7584" y="195951"/>
                </a:lnTo>
                <a:lnTo>
                  <a:pt x="0" y="157996"/>
                </a:lnTo>
                <a:lnTo>
                  <a:pt x="865" y="145045"/>
                </a:lnTo>
                <a:lnTo>
                  <a:pt x="13303" y="108078"/>
                </a:lnTo>
                <a:lnTo>
                  <a:pt x="39093" y="74794"/>
                </a:lnTo>
                <a:lnTo>
                  <a:pt x="76415" y="46296"/>
                </a:lnTo>
                <a:lnTo>
                  <a:pt x="123453" y="23684"/>
                </a:lnTo>
                <a:lnTo>
                  <a:pt x="178389" y="8060"/>
                </a:lnTo>
                <a:lnTo>
                  <a:pt x="218503" y="2069"/>
                </a:lnTo>
                <a:lnTo>
                  <a:pt x="260781" y="0"/>
                </a:lnTo>
                <a:lnTo>
                  <a:pt x="282160" y="524"/>
                </a:lnTo>
                <a:lnTo>
                  <a:pt x="323428" y="4594"/>
                </a:lnTo>
                <a:lnTo>
                  <a:pt x="362260" y="12423"/>
                </a:lnTo>
                <a:lnTo>
                  <a:pt x="414766" y="30499"/>
                </a:lnTo>
                <a:lnTo>
                  <a:pt x="458765" y="55196"/>
                </a:lnTo>
                <a:lnTo>
                  <a:pt x="492442" y="85412"/>
                </a:lnTo>
                <a:lnTo>
                  <a:pt x="513979" y="120045"/>
                </a:lnTo>
                <a:lnTo>
                  <a:pt x="521562" y="157996"/>
                </a:lnTo>
                <a:close/>
              </a:path>
            </a:pathLst>
          </a:custGeom>
          <a:ln w="20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2161305" y="3530519"/>
            <a:ext cx="0" cy="1579912"/>
          </a:xfrm>
          <a:custGeom>
            <a:avLst/>
            <a:gdLst/>
            <a:ahLst/>
            <a:cxnLst/>
            <a:rect l="l" t="t" r="r" b="b"/>
            <a:pathLst>
              <a:path h="1579912">
                <a:moveTo>
                  <a:pt x="0" y="0"/>
                </a:moveTo>
                <a:lnTo>
                  <a:pt x="0" y="1579912"/>
                </a:lnTo>
              </a:path>
            </a:pathLst>
          </a:custGeom>
          <a:ln w="20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2226510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2161305" y="3925497"/>
            <a:ext cx="4175483" cy="624264"/>
          </a:xfrm>
          <a:custGeom>
            <a:avLst/>
            <a:gdLst/>
            <a:ahLst/>
            <a:cxnLst/>
            <a:rect l="l" t="t" r="r" b="b"/>
            <a:pathLst>
              <a:path w="4175483" h="624264">
                <a:moveTo>
                  <a:pt x="0" y="0"/>
                </a:moveTo>
                <a:lnTo>
                  <a:pt x="4175483" y="624264"/>
                </a:lnTo>
              </a:path>
            </a:pathLst>
          </a:custGeom>
          <a:ln w="10296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2161305" y="4549762"/>
            <a:ext cx="4175483" cy="165692"/>
          </a:xfrm>
          <a:custGeom>
            <a:avLst/>
            <a:gdLst/>
            <a:ahLst/>
            <a:cxnLst/>
            <a:rect l="l" t="t" r="r" b="b"/>
            <a:pathLst>
              <a:path w="4175483" h="165692">
                <a:moveTo>
                  <a:pt x="0" y="165692"/>
                </a:moveTo>
                <a:lnTo>
                  <a:pt x="4175483" y="0"/>
                </a:lnTo>
              </a:path>
            </a:pathLst>
          </a:custGeom>
          <a:ln w="10298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4805898" y="2596796"/>
            <a:ext cx="1446386" cy="1262873"/>
          </a:xfrm>
          <a:custGeom>
            <a:avLst/>
            <a:gdLst/>
            <a:ahLst/>
            <a:cxnLst/>
            <a:rect l="l" t="t" r="r" b="b"/>
            <a:pathLst>
              <a:path w="1446386" h="1262873">
                <a:moveTo>
                  <a:pt x="0" y="1262873"/>
                </a:moveTo>
                <a:lnTo>
                  <a:pt x="1446386" y="0"/>
                </a:lnTo>
              </a:path>
            </a:pathLst>
          </a:custGeom>
          <a:ln w="10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2161305" y="4320476"/>
            <a:ext cx="1108317" cy="0"/>
          </a:xfrm>
          <a:custGeom>
            <a:avLst/>
            <a:gdLst/>
            <a:ahLst/>
            <a:cxnLst/>
            <a:rect l="l" t="t" r="r" b="b"/>
            <a:pathLst>
              <a:path w="1108317">
                <a:moveTo>
                  <a:pt x="0" y="0"/>
                </a:moveTo>
                <a:lnTo>
                  <a:pt x="1108317" y="0"/>
                </a:lnTo>
              </a:path>
            </a:pathLst>
          </a:custGeom>
          <a:ln w="205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4805898" y="2635798"/>
            <a:ext cx="1610554" cy="2474634"/>
          </a:xfrm>
          <a:custGeom>
            <a:avLst/>
            <a:gdLst/>
            <a:ahLst/>
            <a:cxnLst/>
            <a:rect l="l" t="t" r="r" b="b"/>
            <a:pathLst>
              <a:path w="1610554" h="2474634">
                <a:moveTo>
                  <a:pt x="0" y="2474634"/>
                </a:moveTo>
                <a:lnTo>
                  <a:pt x="1610554" y="0"/>
                </a:lnTo>
              </a:path>
            </a:pathLst>
          </a:custGeom>
          <a:ln w="102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1798552" y="1950581"/>
            <a:ext cx="3007345" cy="4542294"/>
          </a:xfrm>
          <a:custGeom>
            <a:avLst/>
            <a:gdLst/>
            <a:ahLst/>
            <a:cxnLst/>
            <a:rect l="l" t="t" r="r" b="b"/>
            <a:pathLst>
              <a:path w="3007345" h="4542294">
                <a:moveTo>
                  <a:pt x="3007345" y="3028196"/>
                </a:moveTo>
                <a:lnTo>
                  <a:pt x="3007345" y="4542294"/>
                </a:lnTo>
                <a:lnTo>
                  <a:pt x="0" y="4542294"/>
                </a:lnTo>
                <a:lnTo>
                  <a:pt x="0" y="0"/>
                </a:lnTo>
                <a:lnTo>
                  <a:pt x="3007345" y="0"/>
                </a:lnTo>
                <a:lnTo>
                  <a:pt x="3007345" y="2040744"/>
                </a:lnTo>
              </a:path>
            </a:pathLst>
          </a:custGeom>
          <a:ln w="102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9"/>
          <p:cNvSpPr txBox="1"/>
          <p:nvPr/>
        </p:nvSpPr>
        <p:spPr>
          <a:xfrm>
            <a:off x="3909130" y="2025249"/>
            <a:ext cx="35433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Red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0"/>
          <p:cNvSpPr txBox="1"/>
          <p:nvPr/>
        </p:nvSpPr>
        <p:spPr>
          <a:xfrm>
            <a:off x="4243403" y="2340136"/>
            <a:ext cx="541020" cy="797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Green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/>
          </a:p>
          <a:p>
            <a:pPr marL="142875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Blue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888400" y="5192372"/>
            <a:ext cx="546735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0795">
              <a:lnSpc>
                <a:spcPct val="67600"/>
              </a:lnSpc>
            </a:pPr>
            <a:r>
              <a:rPr sz="1600" dirty="0">
                <a:latin typeface="Times New Roman"/>
                <a:cs typeface="Times New Roman"/>
              </a:rPr>
              <a:t>White screen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3308091" y="4247916"/>
            <a:ext cx="876939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67600"/>
              </a:lnSpc>
            </a:pPr>
            <a:r>
              <a:rPr sz="1600" dirty="0">
                <a:latin typeface="Times New Roman"/>
                <a:cs typeface="Times New Roman"/>
              </a:rPr>
              <a:t>Black partition</a:t>
            </a:r>
          </a:p>
        </p:txBody>
      </p:sp>
      <p:sp>
        <p:nvSpPr>
          <p:cNvPr id="26" name="object 24"/>
          <p:cNvSpPr txBox="1"/>
          <p:nvPr/>
        </p:nvSpPr>
        <p:spPr>
          <a:xfrm>
            <a:off x="5695522" y="2015982"/>
            <a:ext cx="157289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Room illumination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6210698" y="5221076"/>
            <a:ext cx="34290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Eye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5738965" y="3978884"/>
            <a:ext cx="1296415" cy="109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2161305" y="2596094"/>
            <a:ext cx="1561705" cy="1724381"/>
          </a:xfrm>
          <a:custGeom>
            <a:avLst/>
            <a:gdLst/>
            <a:ahLst/>
            <a:cxnLst/>
            <a:rect l="l" t="t" r="r" b="b"/>
            <a:pathLst>
              <a:path w="1561705" h="1724381">
                <a:moveTo>
                  <a:pt x="1561705" y="0"/>
                </a:moveTo>
                <a:lnTo>
                  <a:pt x="0" y="1724381"/>
                </a:lnTo>
              </a:path>
            </a:pathLst>
          </a:custGeom>
          <a:ln w="102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2161305" y="2737104"/>
            <a:ext cx="1776050" cy="1188393"/>
          </a:xfrm>
          <a:custGeom>
            <a:avLst/>
            <a:gdLst/>
            <a:ahLst/>
            <a:cxnLst/>
            <a:rect l="l" t="t" r="r" b="b"/>
            <a:pathLst>
              <a:path w="1776050" h="1188393">
                <a:moveTo>
                  <a:pt x="0" y="1188393"/>
                </a:moveTo>
                <a:lnTo>
                  <a:pt x="1776050" y="0"/>
                </a:lnTo>
              </a:path>
            </a:pathLst>
          </a:custGeom>
          <a:ln w="1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2161305" y="2942321"/>
            <a:ext cx="1915977" cy="1378154"/>
          </a:xfrm>
          <a:custGeom>
            <a:avLst/>
            <a:gdLst/>
            <a:ahLst/>
            <a:cxnLst/>
            <a:rect l="l" t="t" r="r" b="b"/>
            <a:pathLst>
              <a:path w="1915977" h="1378154">
                <a:moveTo>
                  <a:pt x="0" y="1378154"/>
                </a:moveTo>
                <a:lnTo>
                  <a:pt x="1915977" y="0"/>
                </a:lnTo>
              </a:path>
            </a:pathLst>
          </a:custGeom>
          <a:ln w="102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2161305" y="3262295"/>
            <a:ext cx="1979766" cy="663202"/>
          </a:xfrm>
          <a:custGeom>
            <a:avLst/>
            <a:gdLst/>
            <a:ahLst/>
            <a:cxnLst/>
            <a:rect l="l" t="t" r="r" b="b"/>
            <a:pathLst>
              <a:path w="1979766" h="663202">
                <a:moveTo>
                  <a:pt x="0" y="663202"/>
                </a:moveTo>
                <a:lnTo>
                  <a:pt x="1979766" y="0"/>
                </a:lnTo>
              </a:path>
            </a:pathLst>
          </a:custGeom>
          <a:ln w="102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2161305" y="3498843"/>
            <a:ext cx="2065193" cy="821632"/>
          </a:xfrm>
          <a:custGeom>
            <a:avLst/>
            <a:gdLst/>
            <a:ahLst/>
            <a:cxnLst/>
            <a:rect l="l" t="t" r="r" b="b"/>
            <a:pathLst>
              <a:path w="2065193" h="821632">
                <a:moveTo>
                  <a:pt x="0" y="821632"/>
                </a:moveTo>
                <a:lnTo>
                  <a:pt x="2065193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2161305" y="4715454"/>
            <a:ext cx="1510858" cy="1132328"/>
          </a:xfrm>
          <a:custGeom>
            <a:avLst/>
            <a:gdLst/>
            <a:ahLst/>
            <a:cxnLst/>
            <a:rect l="l" t="t" r="r" b="b"/>
            <a:pathLst>
              <a:path w="1510858" h="1132328">
                <a:moveTo>
                  <a:pt x="0" y="0"/>
                </a:moveTo>
                <a:lnTo>
                  <a:pt x="1510858" y="1132328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2161305" y="4320476"/>
            <a:ext cx="1660972" cy="1329977"/>
          </a:xfrm>
          <a:custGeom>
            <a:avLst/>
            <a:gdLst/>
            <a:ahLst/>
            <a:cxnLst/>
            <a:rect l="l" t="t" r="r" b="b"/>
            <a:pathLst>
              <a:path w="1660972" h="1329977">
                <a:moveTo>
                  <a:pt x="0" y="0"/>
                </a:moveTo>
                <a:lnTo>
                  <a:pt x="1660972" y="1329977"/>
                </a:lnTo>
              </a:path>
            </a:pathLst>
          </a:custGeom>
          <a:ln w="102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2161305" y="2429343"/>
            <a:ext cx="1382521" cy="1496154"/>
          </a:xfrm>
          <a:custGeom>
            <a:avLst/>
            <a:gdLst/>
            <a:ahLst/>
            <a:cxnLst/>
            <a:rect l="l" t="t" r="r" b="b"/>
            <a:pathLst>
              <a:path w="1382521" h="1496154">
                <a:moveTo>
                  <a:pt x="0" y="1496154"/>
                </a:moveTo>
                <a:lnTo>
                  <a:pt x="1382521" y="0"/>
                </a:lnTo>
              </a:path>
            </a:pathLst>
          </a:custGeom>
          <a:ln w="10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7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 particular set of three basic lights used in an experiment are called the set of </a:t>
            </a:r>
            <a:r>
              <a:rPr lang="en-US" altLang="zh-CN" b="1" spc="150" dirty="0">
                <a:solidFill>
                  <a:srgbClr val="231F20"/>
                </a:solidFill>
                <a:cs typeface="Arial"/>
              </a:rPr>
              <a:t>color primaries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.</a:t>
            </a:r>
          </a:p>
          <a:p>
            <a:pPr>
              <a:lnSpc>
                <a:spcPts val="650"/>
              </a:lnSpc>
              <a:spcBef>
                <a:spcPts val="1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To match a given color, a subject is asked to separately adjust the brightness of the three primaries using a set  of controls until the resulting spot of light most closely  matches the desired color.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pc="150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A device for carrying out such an experiment is called a colorimeter(</a:t>
            </a:r>
            <a:r>
              <a:rPr lang="zh-CN" altLang="en-US" spc="150" dirty="0">
                <a:solidFill>
                  <a:srgbClr val="231F20"/>
                </a:solidFill>
                <a:cs typeface="Arial"/>
              </a:rPr>
              <a:t>色度计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).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28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80" dirty="0">
                <a:solidFill>
                  <a:srgbClr val="231F20"/>
                </a:solidFill>
                <a:cs typeface="Arial"/>
              </a:rPr>
              <a:t>mounts </a:t>
            </a:r>
            <a:r>
              <a:rPr lang="en-US" altLang="zh-CN" sz="1800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310" dirty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z="1800" spc="130" dirty="0">
                <a:solidFill>
                  <a:srgbClr val="231F20"/>
                </a:solidFill>
                <a:cs typeface="Arial"/>
              </a:rPr>
              <a:t>subject 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selects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o 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atch</a:t>
            </a: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each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cs typeface="Arial"/>
              </a:rPr>
              <a:t>single-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avelength 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light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6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rms</a:t>
            </a:r>
            <a:r>
              <a:rPr lang="en-US" altLang="zh-CN" sz="1800" spc="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r-matching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urve</a:t>
            </a:r>
            <a:r>
              <a:rPr lang="en-US" altLang="zh-CN" sz="1800" spc="6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. These</a:t>
            </a:r>
            <a:r>
              <a:rPr lang="en-US" altLang="zh-CN" sz="1800" spc="13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re</a:t>
            </a:r>
            <a:r>
              <a:rPr lang="en-US" altLang="zh-CN" sz="1800" spc="1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0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0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0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372" baseline="9971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CIE(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国际照明委员会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RGB color-matching functions.</a:t>
            </a:r>
            <a:endParaRPr lang="en-US" altLang="zh-CN" sz="18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5" name="object 5"/>
          <p:cNvSpPr/>
          <p:nvPr/>
        </p:nvSpPr>
        <p:spPr>
          <a:xfrm>
            <a:off x="2969453" y="3806933"/>
            <a:ext cx="2311933" cy="1672785"/>
          </a:xfrm>
          <a:custGeom>
            <a:avLst/>
            <a:gdLst/>
            <a:ahLst/>
            <a:cxnLst/>
            <a:rect l="l" t="t" r="r" b="b"/>
            <a:pathLst>
              <a:path w="2311933" h="1672785">
                <a:moveTo>
                  <a:pt x="0" y="1670875"/>
                </a:moveTo>
                <a:lnTo>
                  <a:pt x="71833" y="1671898"/>
                </a:lnTo>
                <a:lnTo>
                  <a:pt x="136542" y="1672603"/>
                </a:lnTo>
                <a:lnTo>
                  <a:pt x="194555" y="1672785"/>
                </a:lnTo>
                <a:lnTo>
                  <a:pt x="246302" y="1672237"/>
                </a:lnTo>
                <a:lnTo>
                  <a:pt x="292212" y="1670754"/>
                </a:lnTo>
                <a:lnTo>
                  <a:pt x="332714" y="1668129"/>
                </a:lnTo>
                <a:lnTo>
                  <a:pt x="399210" y="1658630"/>
                </a:lnTo>
                <a:lnTo>
                  <a:pt x="449225" y="1642092"/>
                </a:lnTo>
                <a:lnTo>
                  <a:pt x="486192" y="1616866"/>
                </a:lnTo>
                <a:lnTo>
                  <a:pt x="513545" y="1581303"/>
                </a:lnTo>
                <a:lnTo>
                  <a:pt x="534716" y="1533756"/>
                </a:lnTo>
                <a:lnTo>
                  <a:pt x="553139" y="1472574"/>
                </a:lnTo>
                <a:lnTo>
                  <a:pt x="572249" y="1396110"/>
                </a:lnTo>
                <a:lnTo>
                  <a:pt x="583538" y="1349348"/>
                </a:lnTo>
                <a:lnTo>
                  <a:pt x="596630" y="1294477"/>
                </a:lnTo>
                <a:lnTo>
                  <a:pt x="611266" y="1232632"/>
                </a:lnTo>
                <a:lnTo>
                  <a:pt x="627190" y="1164951"/>
                </a:lnTo>
                <a:lnTo>
                  <a:pt x="644144" y="1092569"/>
                </a:lnTo>
                <a:lnTo>
                  <a:pt x="661870" y="1016622"/>
                </a:lnTo>
                <a:lnTo>
                  <a:pt x="680111" y="938247"/>
                </a:lnTo>
                <a:lnTo>
                  <a:pt x="698610" y="858581"/>
                </a:lnTo>
                <a:lnTo>
                  <a:pt x="717108" y="778758"/>
                </a:lnTo>
                <a:lnTo>
                  <a:pt x="735349" y="699916"/>
                </a:lnTo>
                <a:lnTo>
                  <a:pt x="753074" y="623190"/>
                </a:lnTo>
                <a:lnTo>
                  <a:pt x="770027" y="549716"/>
                </a:lnTo>
                <a:lnTo>
                  <a:pt x="785950" y="480632"/>
                </a:lnTo>
                <a:lnTo>
                  <a:pt x="800585" y="417072"/>
                </a:lnTo>
                <a:lnTo>
                  <a:pt x="813675" y="360174"/>
                </a:lnTo>
                <a:lnTo>
                  <a:pt x="824963" y="311073"/>
                </a:lnTo>
                <a:lnTo>
                  <a:pt x="834190" y="270905"/>
                </a:lnTo>
                <a:lnTo>
                  <a:pt x="845435" y="221916"/>
                </a:lnTo>
                <a:lnTo>
                  <a:pt x="851849" y="184649"/>
                </a:lnTo>
                <a:lnTo>
                  <a:pt x="856358" y="157002"/>
                </a:lnTo>
                <a:lnTo>
                  <a:pt x="864611" y="110267"/>
                </a:lnTo>
                <a:lnTo>
                  <a:pt x="876754" y="59145"/>
                </a:lnTo>
                <a:lnTo>
                  <a:pt x="897191" y="19625"/>
                </a:lnTo>
                <a:lnTo>
                  <a:pt x="939603" y="1722"/>
                </a:lnTo>
                <a:lnTo>
                  <a:pt x="979402" y="26"/>
                </a:lnTo>
                <a:lnTo>
                  <a:pt x="995730" y="0"/>
                </a:lnTo>
                <a:lnTo>
                  <a:pt x="1012718" y="1561"/>
                </a:lnTo>
                <a:lnTo>
                  <a:pt x="1061106" y="22398"/>
                </a:lnTo>
                <a:lnTo>
                  <a:pt x="1090704" y="46519"/>
                </a:lnTo>
                <a:lnTo>
                  <a:pt x="1117693" y="75809"/>
                </a:lnTo>
                <a:lnTo>
                  <a:pt x="1141660" y="107683"/>
                </a:lnTo>
                <a:lnTo>
                  <a:pt x="1171044" y="154687"/>
                </a:lnTo>
                <a:lnTo>
                  <a:pt x="1191311" y="192968"/>
                </a:lnTo>
                <a:lnTo>
                  <a:pt x="1442097" y="1024813"/>
                </a:lnTo>
                <a:lnTo>
                  <a:pt x="1455254" y="1097908"/>
                </a:lnTo>
                <a:lnTo>
                  <a:pt x="1467690" y="1163802"/>
                </a:lnTo>
                <a:lnTo>
                  <a:pt x="1480057" y="1222980"/>
                </a:lnTo>
                <a:lnTo>
                  <a:pt x="1493008" y="1275925"/>
                </a:lnTo>
                <a:lnTo>
                  <a:pt x="1507195" y="1323123"/>
                </a:lnTo>
                <a:lnTo>
                  <a:pt x="1523270" y="1365057"/>
                </a:lnTo>
                <a:lnTo>
                  <a:pt x="1541886" y="1402214"/>
                </a:lnTo>
                <a:lnTo>
                  <a:pt x="1563695" y="1435076"/>
                </a:lnTo>
                <a:lnTo>
                  <a:pt x="1589349" y="1464129"/>
                </a:lnTo>
                <a:lnTo>
                  <a:pt x="1619502" y="1489857"/>
                </a:lnTo>
                <a:lnTo>
                  <a:pt x="1654805" y="1512745"/>
                </a:lnTo>
                <a:lnTo>
                  <a:pt x="1695910" y="1533277"/>
                </a:lnTo>
                <a:lnTo>
                  <a:pt x="1743470" y="1551938"/>
                </a:lnTo>
                <a:lnTo>
                  <a:pt x="1798138" y="1569213"/>
                </a:lnTo>
                <a:lnTo>
                  <a:pt x="1860566" y="1585585"/>
                </a:lnTo>
                <a:lnTo>
                  <a:pt x="1931405" y="1601540"/>
                </a:lnTo>
                <a:lnTo>
                  <a:pt x="2011309" y="1617562"/>
                </a:lnTo>
                <a:lnTo>
                  <a:pt x="2100931" y="1634135"/>
                </a:lnTo>
                <a:lnTo>
                  <a:pt x="2200921" y="1651745"/>
                </a:lnTo>
                <a:lnTo>
                  <a:pt x="2311933" y="1670875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5631" y="5477808"/>
            <a:ext cx="4812004" cy="0"/>
          </a:xfrm>
          <a:custGeom>
            <a:avLst/>
            <a:gdLst/>
            <a:ahLst/>
            <a:cxnLst/>
            <a:rect l="l" t="t" r="r" b="b"/>
            <a:pathLst>
              <a:path w="4812004">
                <a:moveTo>
                  <a:pt x="0" y="0"/>
                </a:moveTo>
                <a:lnTo>
                  <a:pt x="4812004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7263" y="3621272"/>
            <a:ext cx="3937152" cy="2368934"/>
          </a:xfrm>
          <a:custGeom>
            <a:avLst/>
            <a:gdLst/>
            <a:ahLst/>
            <a:cxnLst/>
            <a:rect l="l" t="t" r="r" b="b"/>
            <a:pathLst>
              <a:path w="3937152" h="2368934">
                <a:moveTo>
                  <a:pt x="0" y="1856536"/>
                </a:moveTo>
                <a:lnTo>
                  <a:pt x="53879" y="1854379"/>
                </a:lnTo>
                <a:lnTo>
                  <a:pt x="102586" y="1852544"/>
                </a:lnTo>
                <a:lnTo>
                  <a:pt x="146608" y="1851128"/>
                </a:lnTo>
                <a:lnTo>
                  <a:pt x="186434" y="1850225"/>
                </a:lnTo>
                <a:lnTo>
                  <a:pt x="222555" y="1849929"/>
                </a:lnTo>
                <a:lnTo>
                  <a:pt x="255459" y="1850336"/>
                </a:lnTo>
                <a:lnTo>
                  <a:pt x="313575" y="1853634"/>
                </a:lnTo>
                <a:lnTo>
                  <a:pt x="364696" y="1860877"/>
                </a:lnTo>
                <a:lnTo>
                  <a:pt x="412736" y="1872822"/>
                </a:lnTo>
                <a:lnTo>
                  <a:pt x="461609" y="1890227"/>
                </a:lnTo>
                <a:lnTo>
                  <a:pt x="515231" y="1913849"/>
                </a:lnTo>
                <a:lnTo>
                  <a:pt x="577514" y="1944446"/>
                </a:lnTo>
                <a:lnTo>
                  <a:pt x="613127" y="1962596"/>
                </a:lnTo>
                <a:lnTo>
                  <a:pt x="652373" y="1982774"/>
                </a:lnTo>
                <a:lnTo>
                  <a:pt x="667823" y="1995214"/>
                </a:lnTo>
                <a:lnTo>
                  <a:pt x="681717" y="2006319"/>
                </a:lnTo>
                <a:lnTo>
                  <a:pt x="716127" y="2032464"/>
                </a:lnTo>
                <a:lnTo>
                  <a:pt x="752723" y="2053751"/>
                </a:lnTo>
                <a:lnTo>
                  <a:pt x="790789" y="2064476"/>
                </a:lnTo>
                <a:lnTo>
                  <a:pt x="843501" y="2070038"/>
                </a:lnTo>
                <a:lnTo>
                  <a:pt x="860511" y="2071255"/>
                </a:lnTo>
                <a:lnTo>
                  <a:pt x="888382" y="2074594"/>
                </a:lnTo>
                <a:lnTo>
                  <a:pt x="945211" y="2088957"/>
                </a:lnTo>
                <a:lnTo>
                  <a:pt x="1002152" y="2111522"/>
                </a:lnTo>
                <a:lnTo>
                  <a:pt x="1057596" y="2139837"/>
                </a:lnTo>
                <a:lnTo>
                  <a:pt x="1109934" y="2171450"/>
                </a:lnTo>
                <a:lnTo>
                  <a:pt x="1157559" y="2203908"/>
                </a:lnTo>
                <a:lnTo>
                  <a:pt x="1198862" y="2234759"/>
                </a:lnTo>
                <a:lnTo>
                  <a:pt x="1232235" y="2261550"/>
                </a:lnTo>
                <a:lnTo>
                  <a:pt x="1263907" y="2288761"/>
                </a:lnTo>
                <a:lnTo>
                  <a:pt x="1270419" y="2294674"/>
                </a:lnTo>
                <a:lnTo>
                  <a:pt x="1287855" y="2308798"/>
                </a:lnTo>
                <a:lnTo>
                  <a:pt x="1328195" y="2340240"/>
                </a:lnTo>
                <a:lnTo>
                  <a:pt x="1366085" y="2361863"/>
                </a:lnTo>
                <a:lnTo>
                  <a:pt x="1404725" y="2368471"/>
                </a:lnTo>
                <a:lnTo>
                  <a:pt x="1430774" y="2368934"/>
                </a:lnTo>
                <a:lnTo>
                  <a:pt x="1452193" y="2367540"/>
                </a:lnTo>
                <a:lnTo>
                  <a:pt x="1489586" y="2357817"/>
                </a:lnTo>
                <a:lnTo>
                  <a:pt x="1532055" y="2333104"/>
                </a:lnTo>
                <a:lnTo>
                  <a:pt x="1563238" y="2301431"/>
                </a:lnTo>
                <a:lnTo>
                  <a:pt x="1634873" y="2172316"/>
                </a:lnTo>
                <a:lnTo>
                  <a:pt x="1695243" y="2061297"/>
                </a:lnTo>
                <a:lnTo>
                  <a:pt x="1749483" y="1960328"/>
                </a:lnTo>
                <a:lnTo>
                  <a:pt x="1798048" y="1867999"/>
                </a:lnTo>
                <a:lnTo>
                  <a:pt x="1841393" y="1782900"/>
                </a:lnTo>
                <a:lnTo>
                  <a:pt x="1879974" y="1703623"/>
                </a:lnTo>
                <a:lnTo>
                  <a:pt x="1914244" y="1628759"/>
                </a:lnTo>
                <a:lnTo>
                  <a:pt x="1944660" y="1556898"/>
                </a:lnTo>
                <a:lnTo>
                  <a:pt x="1971675" y="1486631"/>
                </a:lnTo>
                <a:lnTo>
                  <a:pt x="1995746" y="1416549"/>
                </a:lnTo>
                <a:lnTo>
                  <a:pt x="2017327" y="1345242"/>
                </a:lnTo>
                <a:lnTo>
                  <a:pt x="2036873" y="1271302"/>
                </a:lnTo>
                <a:lnTo>
                  <a:pt x="2054839" y="1193319"/>
                </a:lnTo>
                <a:lnTo>
                  <a:pt x="2071680" y="1109885"/>
                </a:lnTo>
                <a:lnTo>
                  <a:pt x="2087851" y="1019589"/>
                </a:lnTo>
                <a:lnTo>
                  <a:pt x="2103807" y="921023"/>
                </a:lnTo>
                <a:lnTo>
                  <a:pt x="2120003" y="812778"/>
                </a:lnTo>
                <a:lnTo>
                  <a:pt x="2136895" y="693444"/>
                </a:lnTo>
                <a:lnTo>
                  <a:pt x="2154936" y="561612"/>
                </a:lnTo>
                <a:lnTo>
                  <a:pt x="2174582" y="415874"/>
                </a:lnTo>
                <a:lnTo>
                  <a:pt x="2175024" y="412857"/>
                </a:lnTo>
                <a:lnTo>
                  <a:pt x="2182274" y="372618"/>
                </a:lnTo>
                <a:lnTo>
                  <a:pt x="2192814" y="326039"/>
                </a:lnTo>
                <a:lnTo>
                  <a:pt x="2208643" y="269480"/>
                </a:lnTo>
                <a:lnTo>
                  <a:pt x="2230377" y="207932"/>
                </a:lnTo>
                <a:lnTo>
                  <a:pt x="2258634" y="146384"/>
                </a:lnTo>
                <a:lnTo>
                  <a:pt x="2294033" y="89826"/>
                </a:lnTo>
                <a:lnTo>
                  <a:pt x="2337191" y="43249"/>
                </a:lnTo>
                <a:lnTo>
                  <a:pt x="2388727" y="11644"/>
                </a:lnTo>
                <a:lnTo>
                  <a:pt x="2449258" y="0"/>
                </a:lnTo>
                <a:lnTo>
                  <a:pt x="2481190" y="2907"/>
                </a:lnTo>
                <a:lnTo>
                  <a:pt x="2540828" y="24362"/>
                </a:lnTo>
                <a:lnTo>
                  <a:pt x="2594662" y="62660"/>
                </a:lnTo>
                <a:lnTo>
                  <a:pt x="2642485" y="112989"/>
                </a:lnTo>
                <a:lnTo>
                  <a:pt x="2684093" y="170537"/>
                </a:lnTo>
                <a:lnTo>
                  <a:pt x="2719278" y="230490"/>
                </a:lnTo>
                <a:lnTo>
                  <a:pt x="2747836" y="288038"/>
                </a:lnTo>
                <a:lnTo>
                  <a:pt x="2769561" y="338367"/>
                </a:lnTo>
                <a:lnTo>
                  <a:pt x="2784247" y="376665"/>
                </a:lnTo>
                <a:lnTo>
                  <a:pt x="3055861" y="1240155"/>
                </a:lnTo>
                <a:lnTo>
                  <a:pt x="3072279" y="1309017"/>
                </a:lnTo>
                <a:lnTo>
                  <a:pt x="3087641" y="1371100"/>
                </a:lnTo>
                <a:lnTo>
                  <a:pt x="3102608" y="1426868"/>
                </a:lnTo>
                <a:lnTo>
                  <a:pt x="3117842" y="1476782"/>
                </a:lnTo>
                <a:lnTo>
                  <a:pt x="3134003" y="1521305"/>
                </a:lnTo>
                <a:lnTo>
                  <a:pt x="3151753" y="1560899"/>
                </a:lnTo>
                <a:lnTo>
                  <a:pt x="3171751" y="1596026"/>
                </a:lnTo>
                <a:lnTo>
                  <a:pt x="3194660" y="1627148"/>
                </a:lnTo>
                <a:lnTo>
                  <a:pt x="3221140" y="1654728"/>
                </a:lnTo>
                <a:lnTo>
                  <a:pt x="3251852" y="1679228"/>
                </a:lnTo>
                <a:lnTo>
                  <a:pt x="3287457" y="1701111"/>
                </a:lnTo>
                <a:lnTo>
                  <a:pt x="3328616" y="1720838"/>
                </a:lnTo>
                <a:lnTo>
                  <a:pt x="3375990" y="1738872"/>
                </a:lnTo>
                <a:lnTo>
                  <a:pt x="3430241" y="1755675"/>
                </a:lnTo>
                <a:lnTo>
                  <a:pt x="3492028" y="1771710"/>
                </a:lnTo>
                <a:lnTo>
                  <a:pt x="3562013" y="1787439"/>
                </a:lnTo>
                <a:lnTo>
                  <a:pt x="3640857" y="1803323"/>
                </a:lnTo>
                <a:lnTo>
                  <a:pt x="3729221" y="1819826"/>
                </a:lnTo>
                <a:lnTo>
                  <a:pt x="3827765" y="1837410"/>
                </a:lnTo>
                <a:lnTo>
                  <a:pt x="3937152" y="1856536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6716" y="4258239"/>
            <a:ext cx="2890748" cy="1219569"/>
          </a:xfrm>
          <a:custGeom>
            <a:avLst/>
            <a:gdLst/>
            <a:ahLst/>
            <a:cxnLst/>
            <a:rect l="l" t="t" r="r" b="b"/>
            <a:pathLst>
              <a:path w="2890748" h="1219569">
                <a:moveTo>
                  <a:pt x="2890748" y="1219569"/>
                </a:moveTo>
                <a:lnTo>
                  <a:pt x="2817266" y="1202580"/>
                </a:lnTo>
                <a:lnTo>
                  <a:pt x="2750987" y="1187022"/>
                </a:lnTo>
                <a:lnTo>
                  <a:pt x="2691386" y="1172545"/>
                </a:lnTo>
                <a:lnTo>
                  <a:pt x="2637939" y="1158798"/>
                </a:lnTo>
                <a:lnTo>
                  <a:pt x="2590124" y="1145429"/>
                </a:lnTo>
                <a:lnTo>
                  <a:pt x="2547417" y="1132087"/>
                </a:lnTo>
                <a:lnTo>
                  <a:pt x="2509293" y="1118423"/>
                </a:lnTo>
                <a:lnTo>
                  <a:pt x="2444704" y="1088720"/>
                </a:lnTo>
                <a:lnTo>
                  <a:pt x="2392167" y="1053514"/>
                </a:lnTo>
                <a:lnTo>
                  <a:pt x="2347493" y="1009997"/>
                </a:lnTo>
                <a:lnTo>
                  <a:pt x="2306493" y="955362"/>
                </a:lnTo>
                <a:lnTo>
                  <a:pt x="2286062" y="922999"/>
                </a:lnTo>
                <a:lnTo>
                  <a:pt x="2264979" y="886803"/>
                </a:lnTo>
                <a:lnTo>
                  <a:pt x="2242719" y="846424"/>
                </a:lnTo>
                <a:lnTo>
                  <a:pt x="2218760" y="801511"/>
                </a:lnTo>
                <a:lnTo>
                  <a:pt x="2192578" y="751713"/>
                </a:lnTo>
                <a:lnTo>
                  <a:pt x="2164386" y="699673"/>
                </a:lnTo>
                <a:lnTo>
                  <a:pt x="2134941" y="648395"/>
                </a:lnTo>
                <a:lnTo>
                  <a:pt x="2104535" y="598087"/>
                </a:lnTo>
                <a:lnTo>
                  <a:pt x="2073460" y="548953"/>
                </a:lnTo>
                <a:lnTo>
                  <a:pt x="2042007" y="501201"/>
                </a:lnTo>
                <a:lnTo>
                  <a:pt x="2010469" y="455036"/>
                </a:lnTo>
                <a:lnTo>
                  <a:pt x="1979136" y="410664"/>
                </a:lnTo>
                <a:lnTo>
                  <a:pt x="1948302" y="368292"/>
                </a:lnTo>
                <a:lnTo>
                  <a:pt x="1918257" y="328125"/>
                </a:lnTo>
                <a:lnTo>
                  <a:pt x="1889294" y="290370"/>
                </a:lnTo>
                <a:lnTo>
                  <a:pt x="1861705" y="255232"/>
                </a:lnTo>
                <a:lnTo>
                  <a:pt x="1835780" y="222919"/>
                </a:lnTo>
                <a:lnTo>
                  <a:pt x="1790094" y="167586"/>
                </a:lnTo>
                <a:lnTo>
                  <a:pt x="1754571" y="126022"/>
                </a:lnTo>
                <a:lnTo>
                  <a:pt x="1725449" y="93097"/>
                </a:lnTo>
                <a:lnTo>
                  <a:pt x="1723351" y="90793"/>
                </a:lnTo>
                <a:lnTo>
                  <a:pt x="1717259" y="76574"/>
                </a:lnTo>
                <a:lnTo>
                  <a:pt x="1695776" y="34041"/>
                </a:lnTo>
                <a:lnTo>
                  <a:pt x="1660729" y="7119"/>
                </a:lnTo>
                <a:lnTo>
                  <a:pt x="1610866" y="321"/>
                </a:lnTo>
                <a:lnTo>
                  <a:pt x="1593737" y="0"/>
                </a:lnTo>
                <a:lnTo>
                  <a:pt x="1574351" y="69"/>
                </a:lnTo>
                <a:lnTo>
                  <a:pt x="1528026" y="1061"/>
                </a:lnTo>
                <a:lnTo>
                  <a:pt x="1480827" y="5730"/>
                </a:lnTo>
                <a:lnTo>
                  <a:pt x="1440678" y="15818"/>
                </a:lnTo>
                <a:lnTo>
                  <a:pt x="1392782" y="37657"/>
                </a:lnTo>
                <a:lnTo>
                  <a:pt x="1358454" y="62814"/>
                </a:lnTo>
                <a:lnTo>
                  <a:pt x="1331407" y="92317"/>
                </a:lnTo>
                <a:lnTo>
                  <a:pt x="1322765" y="105634"/>
                </a:lnTo>
                <a:lnTo>
                  <a:pt x="1116749" y="476961"/>
                </a:lnTo>
                <a:lnTo>
                  <a:pt x="1067442" y="581815"/>
                </a:lnTo>
                <a:lnTo>
                  <a:pt x="1022473" y="676199"/>
                </a:lnTo>
                <a:lnTo>
                  <a:pt x="981004" y="760668"/>
                </a:lnTo>
                <a:lnTo>
                  <a:pt x="942198" y="835782"/>
                </a:lnTo>
                <a:lnTo>
                  <a:pt x="905218" y="902095"/>
                </a:lnTo>
                <a:lnTo>
                  <a:pt x="869225" y="960166"/>
                </a:lnTo>
                <a:lnTo>
                  <a:pt x="833383" y="1010551"/>
                </a:lnTo>
                <a:lnTo>
                  <a:pt x="796852" y="1053807"/>
                </a:lnTo>
                <a:lnTo>
                  <a:pt x="758797" y="1090492"/>
                </a:lnTo>
                <a:lnTo>
                  <a:pt x="718380" y="1121161"/>
                </a:lnTo>
                <a:lnTo>
                  <a:pt x="674762" y="1146373"/>
                </a:lnTo>
                <a:lnTo>
                  <a:pt x="627107" y="1166683"/>
                </a:lnTo>
                <a:lnTo>
                  <a:pt x="574576" y="1182650"/>
                </a:lnTo>
                <a:lnTo>
                  <a:pt x="516332" y="1194830"/>
                </a:lnTo>
                <a:lnTo>
                  <a:pt x="451539" y="1203779"/>
                </a:lnTo>
                <a:lnTo>
                  <a:pt x="379357" y="1210055"/>
                </a:lnTo>
                <a:lnTo>
                  <a:pt x="298950" y="1214216"/>
                </a:lnTo>
                <a:lnTo>
                  <a:pt x="209479" y="1216817"/>
                </a:lnTo>
                <a:lnTo>
                  <a:pt x="110109" y="1218415"/>
                </a:lnTo>
                <a:lnTo>
                  <a:pt x="0" y="1219569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5001" y="3300673"/>
            <a:ext cx="4772634" cy="2823095"/>
          </a:xfrm>
          <a:custGeom>
            <a:avLst/>
            <a:gdLst/>
            <a:ahLst/>
            <a:cxnLst/>
            <a:rect l="l" t="t" r="r" b="b"/>
            <a:pathLst>
              <a:path w="4772634" h="2823095">
                <a:moveTo>
                  <a:pt x="0" y="2823095"/>
                </a:moveTo>
                <a:lnTo>
                  <a:pt x="0" y="0"/>
                </a:lnTo>
                <a:lnTo>
                  <a:pt x="4772634" y="0"/>
                </a:lnTo>
                <a:lnTo>
                  <a:pt x="4772634" y="2823095"/>
                </a:lnTo>
                <a:lnTo>
                  <a:pt x="0" y="2823095"/>
                </a:lnTo>
                <a:close/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191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4415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69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9419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694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4436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1951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9453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3696" y="6166228"/>
            <a:ext cx="7818373" cy="976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23085">
              <a:lnSpc>
                <a:spcPct val="100000"/>
              </a:lnSpc>
              <a:tabLst>
                <a:tab pos="2555875" algn="l"/>
                <a:tab pos="3288029" algn="l"/>
                <a:tab pos="4020820" algn="l"/>
                <a:tab pos="4753610" algn="l"/>
                <a:tab pos="5485765" algn="l"/>
                <a:tab pos="6218555" algn="l"/>
              </a:tabLst>
            </a:pPr>
            <a:r>
              <a:rPr sz="1400" spc="-10" dirty="0">
                <a:latin typeface="Times New Roman"/>
                <a:cs typeface="Times New Roman"/>
              </a:rPr>
              <a:t>400	450	500	550	600	650	700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750"/>
              </a:lnSpc>
              <a:spcBef>
                <a:spcPts val="24"/>
              </a:spcBef>
            </a:pPr>
            <a:endParaRPr sz="750" dirty="0"/>
          </a:p>
          <a:p>
            <a:pPr marL="685165" algn="ctr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Wavelength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(nm)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12700">
              <a:lnSpc>
                <a:spcPct val="100000"/>
              </a:lnSpc>
              <a:tabLst>
                <a:tab pos="1249680" algn="l"/>
              </a:tabLst>
            </a:pPr>
            <a:r>
              <a:rPr lang="en-US" sz="1950" spc="160" dirty="0">
                <a:solidFill>
                  <a:srgbClr val="231F20"/>
                </a:solidFill>
                <a:latin typeface="Arial"/>
                <a:cs typeface="Arial"/>
              </a:rPr>
              <a:t>      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6956" y="5353149"/>
            <a:ext cx="114300" cy="225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112" y="4043054"/>
            <a:ext cx="225425" cy="139192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Relative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sensitivity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2159" y="3522593"/>
            <a:ext cx="642277" cy="2351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710" dirty="0">
                <a:latin typeface="Times New Roman"/>
                <a:cs typeface="Times New Roman"/>
              </a:rPr>
              <a:t>b</a:t>
            </a:r>
            <a:r>
              <a:rPr sz="2100" i="1" spc="-359" baseline="19841" dirty="0">
                <a:latin typeface="Times New Roman"/>
                <a:cs typeface="Times New Roman"/>
              </a:rPr>
              <a:t>¯</a:t>
            </a:r>
            <a:r>
              <a:rPr sz="2100" i="1" spc="-150" baseline="19841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1382" y="3975545"/>
            <a:ext cx="620811" cy="280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630" dirty="0">
                <a:latin typeface="Times New Roman"/>
                <a:cs typeface="Times New Roman"/>
              </a:rPr>
              <a:t>g</a:t>
            </a:r>
            <a:r>
              <a:rPr sz="2100" i="1" spc="-359" baseline="5952" dirty="0">
                <a:latin typeface="Times New Roman"/>
                <a:cs typeface="Times New Roman"/>
              </a:rPr>
              <a:t>¯</a:t>
            </a:r>
            <a:r>
              <a:rPr sz="2100" i="1" spc="-322" baseline="5952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9793" y="3336866"/>
            <a:ext cx="922124" cy="235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545" dirty="0">
                <a:latin typeface="Times New Roman"/>
                <a:cs typeface="Times New Roman"/>
              </a:rPr>
              <a:t>r</a:t>
            </a:r>
            <a:r>
              <a:rPr sz="2100" i="1" spc="-359" baseline="5952" dirty="0">
                <a:latin typeface="Times New Roman"/>
                <a:cs typeface="Times New Roman"/>
              </a:rPr>
              <a:t>¯</a:t>
            </a:r>
            <a:r>
              <a:rPr sz="2100" i="1" spc="-322" baseline="5952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198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5800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latin typeface="Arial"/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Since the </a:t>
            </a:r>
            <a:r>
              <a:rPr lang="en-US" altLang="zh-CN" sz="1800" i="1" spc="-76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spc="24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color-matching curve has a negative  lobe, a set of fictitious primaries were devised that  lead to color-matching functions with only positives  values.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15" dirty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3</a:t>
            </a:r>
            <a:r>
              <a:rPr lang="en-US" altLang="zh-CN" sz="1800" spc="-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60" dirty="0">
                <a:solidFill>
                  <a:srgbClr val="231F20"/>
                </a:solidFill>
                <a:cs typeface="Meiryo"/>
              </a:rPr>
              <a:t>×</a:t>
            </a:r>
            <a:r>
              <a:rPr lang="en-US" altLang="zh-CN" sz="1800" i="1" spc="-170" dirty="0">
                <a:solidFill>
                  <a:srgbClr val="231F20"/>
                </a:solidFill>
                <a:cs typeface="Meiryo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3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x </a:t>
            </a:r>
            <a:r>
              <a:rPr lang="en-US" altLang="zh-CN" sz="1800" spc="-229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60" dirty="0">
                <a:solidFill>
                  <a:srgbClr val="231F20"/>
                </a:solidFill>
                <a:cs typeface="Arial"/>
              </a:rPr>
              <a:t>awa</a:t>
            </a:r>
            <a:r>
              <a:rPr lang="en-US" altLang="zh-CN" sz="1800" spc="105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1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 </a:t>
            </a:r>
            <a:r>
              <a:rPr lang="en-US" altLang="zh-CN" sz="1800" spc="-2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5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7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6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0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150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3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372" baseline="9971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>
                <a:solidFill>
                  <a:srgbClr val="231F20"/>
                </a:solidFill>
                <a:latin typeface="Times New Roman"/>
                <a:cs typeface="Times New Roman"/>
              </a:rPr>
              <a:t>b </a:t>
            </a:r>
            <a:r>
              <a:rPr lang="en-US" altLang="zh-CN" sz="1800" i="1" spc="-1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curves, </a:t>
            </a:r>
            <a:r>
              <a:rPr lang="en-US" altLang="zh-CN" sz="1800" spc="-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2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i="1" spc="-85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82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2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740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5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20" dirty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CI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0" dirty="0">
                <a:solidFill>
                  <a:srgbClr val="231F20"/>
                </a:solidFill>
                <a:cs typeface="Arial"/>
              </a:rPr>
              <a:t>stand</a:t>
            </a:r>
            <a:r>
              <a:rPr lang="en-US" altLang="zh-CN" sz="1800" spc="4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800" spc="235" dirty="0">
                <a:solidFill>
                  <a:srgbClr val="231F20"/>
                </a:solidFill>
                <a:cs typeface="Arial"/>
              </a:rPr>
              <a:t>XY</a:t>
            </a:r>
            <a:r>
              <a:rPr lang="en-US" altLang="zh-CN" sz="1800" spc="220" dirty="0">
                <a:solidFill>
                  <a:srgbClr val="231F20"/>
                </a:solidFill>
                <a:cs typeface="Arial"/>
              </a:rPr>
              <a:t>Z</a:t>
            </a:r>
            <a:r>
              <a:rPr lang="en-US" altLang="zh-CN" sz="1800" spc="-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1800" spc="17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unction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4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9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3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25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180" dirty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23" name="object 4"/>
          <p:cNvSpPr/>
          <p:nvPr/>
        </p:nvSpPr>
        <p:spPr>
          <a:xfrm>
            <a:off x="1994263" y="4350058"/>
            <a:ext cx="4362149" cy="2507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91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Diagram(</a:t>
            </a:r>
            <a:r>
              <a:rPr lang="zh-CN" altLang="en-US" sz="2400" b="1" spc="195" dirty="0">
                <a:solidFill>
                  <a:srgbClr val="231F20"/>
                </a:solidFill>
                <a:cs typeface="Arial"/>
              </a:rPr>
              <a:t>色度图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-30" dirty="0">
                <a:solidFill>
                  <a:srgbClr val="231F20"/>
                </a:solidFill>
                <a:cs typeface="Arial"/>
              </a:rPr>
              <a:t>s 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set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155" dirty="0" err="1">
                <a:solidFill>
                  <a:srgbClr val="231F20"/>
                </a:solidFill>
                <a:cs typeface="Arial"/>
              </a:rPr>
              <a:t>tristimulus</a:t>
            </a:r>
            <a:r>
              <a:rPr lang="en-US" altLang="zh-CN" i="1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i="1" spc="65" dirty="0">
                <a:solidFill>
                  <a:srgbClr val="231F20"/>
                </a:solidFill>
                <a:cs typeface="Arial"/>
              </a:rPr>
              <a:t>alues</a:t>
            </a:r>
            <a:r>
              <a:rPr lang="en-US" altLang="zh-CN" i="1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685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30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-2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335" dirty="0">
                <a:solidFill>
                  <a:srgbClr val="231F20"/>
                </a:solidFill>
                <a:cs typeface="Times New Roman"/>
              </a:rPr>
              <a:t>Z </a:t>
            </a:r>
            <a:r>
              <a:rPr lang="en-US" altLang="zh-CN" i="1" spc="-8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05" dirty="0">
                <a:solidFill>
                  <a:srgbClr val="231F20"/>
                </a:solidFill>
                <a:cs typeface="Arial"/>
              </a:rPr>
              <a:t>defined 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06320">
                  <a:lnSpc>
                    <a:spcPct val="100000"/>
                  </a:lnSpc>
                  <a:tabLst>
                    <a:tab pos="2694940" algn="l"/>
                    <a:tab pos="3089275" algn="l"/>
                  </a:tabLst>
                </a:pPr>
                <a:r>
                  <a:rPr lang="en-US" altLang="zh-CN" i="1" spc="53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X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44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pc="7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lang="ar-AE" altLang="zh-CN" sz="2400" spc="300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lang="ar-AE" altLang="zh-CN" sz="900" dirty="0"/>
              </a:p>
              <a:p>
                <a:pPr>
                  <a:lnSpc>
                    <a:spcPts val="1400"/>
                  </a:lnSpc>
                  <a:spcBef>
                    <a:spcPts val="45"/>
                  </a:spcBef>
                </a:pPr>
                <a:endParaRPr lang="ar-AE" altLang="zh-CN" sz="1200" dirty="0"/>
              </a:p>
              <a:p>
                <a:pPr marL="2305685">
                  <a:lnSpc>
                    <a:spcPct val="100000"/>
                  </a:lnSpc>
                  <a:tabLst>
                    <a:tab pos="2670175" algn="l"/>
                    <a:tab pos="3063240" algn="l"/>
                  </a:tabLst>
                </a:pPr>
                <a:r>
                  <a:rPr lang="en-US" altLang="zh-CN" i="1" spc="13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Y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2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pc="-1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  <a:blipFill>
                <a:blip r:embed="rId4"/>
                <a:stretch>
                  <a:fillRect t="-50633" b="-82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"/>
              <p:cNvSpPr txBox="1"/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1315" algn="l"/>
                    <a:tab pos="754380" algn="l"/>
                  </a:tabLst>
                </a:pPr>
                <a:r>
                  <a:rPr sz="1950" i="1" spc="33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Z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</a:t>
                </a:r>
                <a:r>
                  <a:rPr lang="en-US"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740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altLang="zh-CN" sz="1950" spc="-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	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  <a:blipFill>
                <a:blip r:embed="rId5"/>
                <a:stretch>
                  <a:fillRect l="-4675" t="-192593" b="-27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isible_gamut_within_CIExyY_color_space_D65_whitepoint_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3319" y="2427373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0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IE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devised a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2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diagram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pc="50" dirty="0">
                <a:solidFill>
                  <a:srgbClr val="231F20"/>
                </a:solidFill>
                <a:cs typeface="Arial"/>
              </a:rPr>
              <a:t>ased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on 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65" dirty="0">
                <a:solidFill>
                  <a:srgbClr val="231F20"/>
                </a:solidFill>
                <a:cs typeface="Arial"/>
              </a:rPr>
              <a:t>alues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32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470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i="1" spc="180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2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254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95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5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475" dirty="0">
                <a:solidFill>
                  <a:srgbClr val="231F20"/>
                </a:solidFill>
                <a:cs typeface="Times New Roman"/>
              </a:rPr>
              <a:t>Z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)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riples. </a:t>
            </a:r>
            <a:endParaRPr lang="en-US" altLang="zh-CN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85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70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84" y="2818474"/>
            <a:ext cx="3809816" cy="405133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403405" y="47679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42891" y="4138358"/>
            <a:ext cx="2586445" cy="64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29336" y="3953692"/>
            <a:ext cx="149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White point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770" y="4484554"/>
            <a:ext cx="3337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monitors are specified in part by the white point chromaticity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97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Out-of-Gamut Colors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Gamut(</a:t>
            </a:r>
            <a:r>
              <a:rPr lang="zh-CN" altLang="en-US" sz="1600" b="1" spc="195" dirty="0">
                <a:solidFill>
                  <a:srgbClr val="231F20"/>
                </a:solidFill>
                <a:cs typeface="Arial"/>
              </a:rPr>
              <a:t>色彩空间，色域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600" b="1" spc="195" dirty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refers to the subset of colors which can be accurately represented in a given circumstance, such as within a given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color space 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or by a certain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output device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8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t (</a:t>
            </a:r>
            <a:r>
              <a:rPr lang="zh-CN" altLang="en-US" sz="1600" spc="-135" dirty="0">
                <a:solidFill>
                  <a:srgbClr val="231F20"/>
                </a:solidFill>
                <a:cs typeface="Arial"/>
              </a:rPr>
              <a:t>超色域）</a:t>
            </a:r>
            <a:r>
              <a:rPr lang="en-US" altLang="zh-CN" sz="16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4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0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600" spc="27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75" dirty="0">
                <a:solidFill>
                  <a:srgbClr val="231F20"/>
                </a:solidFill>
                <a:cs typeface="Arial"/>
              </a:rPr>
              <a:t>riangl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600" spc="-45" dirty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600" spc="5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8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ximate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600" spc="-13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in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tersectio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8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5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lin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7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ro</a:t>
            </a:r>
            <a:r>
              <a:rPr lang="en-US" altLang="zh-CN" sz="1600" spc="229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600" spc="19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tha</a:t>
            </a:r>
            <a:r>
              <a:rPr lang="en-US" altLang="zh-CN" sz="1600" spc="12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1600" spc="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2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whit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oin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45" dirty="0">
                <a:solidFill>
                  <a:srgbClr val="231F20"/>
                </a:solidFill>
                <a:cs typeface="Arial"/>
              </a:rPr>
              <a:t>wit</a:t>
            </a:r>
            <a:r>
              <a:rPr lang="en-US" altLang="zh-CN" sz="1600" spc="210" dirty="0">
                <a:solidFill>
                  <a:srgbClr val="231F20"/>
                </a:solidFill>
                <a:cs typeface="Arial"/>
              </a:rPr>
              <a:t>h 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(b</a:t>
            </a:r>
            <a:r>
              <a:rPr lang="en-US" altLang="zh-CN" sz="1600" spc="160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600" spc="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ound</a:t>
            </a:r>
            <a:r>
              <a:rPr lang="en-US" altLang="zh-CN" sz="1600" spc="3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ry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of </a:t>
            </a:r>
            <a:r>
              <a:rPr lang="en-US" altLang="zh-CN" sz="1600" spc="-229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60" dirty="0">
                <a:solidFill>
                  <a:srgbClr val="231F20"/>
                </a:solidFill>
                <a:cs typeface="Arial"/>
              </a:rPr>
              <a:t>device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amut.</a:t>
            </a:r>
            <a:endParaRPr lang="en-US" altLang="zh-CN" sz="16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84" y="3958608"/>
            <a:ext cx="2623389" cy="2899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18" y="3958608"/>
            <a:ext cx="3040911" cy="28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>
                <a:solidFill>
                  <a:srgbClr val="231F20"/>
                </a:solidFill>
                <a:cs typeface="Arial"/>
              </a:rPr>
              <a:t>RGB</a:t>
            </a:r>
            <a:r>
              <a:rPr lang="zh-CN" altLang="en-US" sz="1800" b="1" spc="195" dirty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an additive color model</a:t>
            </a:r>
            <a:r>
              <a:rPr lang="zh-CN" altLang="en-US" sz="1800" spc="195" dirty="0">
                <a:solidFill>
                  <a:srgbClr val="231F20"/>
                </a:solidFill>
                <a:cs typeface="Arial"/>
              </a:rPr>
              <a:t>（加性颜色模型），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in which red, green, and blue light are added together in various ways to reproduce a broad array of colors.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RGB color model is used for the sensing, representation, and display of images in electronic systems, such as televisions and computers.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>
                <a:solidFill>
                  <a:srgbClr val="231F20"/>
                </a:solidFill>
                <a:cs typeface="Arial"/>
              </a:rPr>
              <a:t>XYZ to RGB Transform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494" t="21668" r="31553" b="33707"/>
          <a:stretch/>
        </p:blipFill>
        <p:spPr>
          <a:xfrm>
            <a:off x="792480" y="4415068"/>
            <a:ext cx="5503817" cy="2420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6285401" y="3901440"/>
            <a:ext cx="2858599" cy="2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8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HSL  — Hue</a:t>
            </a:r>
            <a:r>
              <a:rPr lang="zh-CN" altLang="en-US" spc="195" dirty="0">
                <a:solidFill>
                  <a:srgbClr val="231F20"/>
                </a:solidFill>
                <a:cs typeface="Arial"/>
              </a:rPr>
              <a:t>（色调）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, Saturation </a:t>
            </a:r>
            <a:r>
              <a:rPr lang="zh-CN" altLang="en-US" spc="195" dirty="0">
                <a:solidFill>
                  <a:srgbClr val="231F20"/>
                </a:solidFill>
                <a:cs typeface="Arial"/>
              </a:rPr>
              <a:t>（饱和度）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and Lightness;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HSV —  Hue, Saturation and Value;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They are more closely align with the way human vision perceives color-making attributes</a:t>
            </a:r>
            <a:endParaRPr lang="zh-CN" altLang="en-US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58" y="4265170"/>
            <a:ext cx="2969908" cy="22277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843" y="4263560"/>
            <a:ext cx="2972054" cy="22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2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L*a*b*(CIELAB) Color Model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L* for the lightness from black (0) to white (100), a*  from green (−) to red (+), and b*  from blue (−) to yellow (+).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8" name="object 4"/>
          <p:cNvSpPr/>
          <p:nvPr/>
        </p:nvSpPr>
        <p:spPr>
          <a:xfrm>
            <a:off x="3027812" y="2755535"/>
            <a:ext cx="3088375" cy="3737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3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L*a*b*(CIELAB) Color Model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 CIELAB was designed so that the same amount of numerical change in these values corresponds to roughly the same amount of visually perceived change (</a:t>
            </a:r>
            <a:r>
              <a:rPr lang="en-US" altLang="zh-CN" b="1" spc="58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b="1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b="1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00" dirty="0">
                <a:solidFill>
                  <a:srgbClr val="231F20"/>
                </a:solidFill>
                <a:cs typeface="Arial"/>
              </a:rPr>
              <a:t>r’s</a:t>
            </a:r>
            <a:r>
              <a:rPr lang="en-US" altLang="zh-CN" b="1" spc="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270" dirty="0">
                <a:solidFill>
                  <a:srgbClr val="231F20"/>
                </a:solidFill>
                <a:cs typeface="Arial"/>
              </a:rPr>
              <a:t>L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b="1" spc="260" dirty="0">
                <a:solidFill>
                  <a:srgbClr val="231F20"/>
                </a:solidFill>
                <a:cs typeface="Arial"/>
              </a:rPr>
              <a:t>w</a:t>
            </a:r>
            <a:r>
              <a:rPr lang="zh-CN" altLang="en-US" b="1" spc="260" dirty="0">
                <a:solidFill>
                  <a:srgbClr val="231F20"/>
                </a:solidFill>
                <a:cs typeface="Arial"/>
              </a:rPr>
              <a:t>（韦伯定理）</a:t>
            </a:r>
            <a:r>
              <a:rPr lang="en-US" altLang="zh-CN" dirty="0"/>
              <a:t>).</a:t>
            </a:r>
            <a:endParaRPr lang="en-US" altLang="zh-CN" sz="1600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object 5"/>
          <p:cNvSpPr txBox="1"/>
          <p:nvPr/>
        </p:nvSpPr>
        <p:spPr>
          <a:xfrm>
            <a:off x="1659665" y="5475072"/>
            <a:ext cx="6167122" cy="309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407160" algn="l"/>
              </a:tabLst>
            </a:pPr>
            <a:r>
              <a:rPr lang="en-US" sz="1950" spc="170" dirty="0">
                <a:solidFill>
                  <a:srgbClr val="231F20"/>
                </a:solidFill>
                <a:latin typeface="Arial"/>
                <a:cs typeface="Arial"/>
              </a:rPr>
              <a:t>(a) Hue ramp and L channel of HSL space, (b) Hue ramp and L channel of CIELAB space.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8105"/>
          <a:stretch/>
        </p:blipFill>
        <p:spPr>
          <a:xfrm>
            <a:off x="1048135" y="3400698"/>
            <a:ext cx="739018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0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21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RGB Color Model </a:t>
            </a:r>
          </a:p>
          <a:p>
            <a:pPr marL="12700">
              <a:lnSpc>
                <a:spcPct val="100000"/>
              </a:lnSpc>
              <a:tabLst>
                <a:tab pos="2766060" algn="l"/>
              </a:tabLst>
            </a:pP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Usually used for storing color information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Used for the sensing, representation, and display of images in electronic systems. 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RGB is a device-dependent color model: different devices detect or reproduce a given RGB value differently.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4885827" y="4625258"/>
            <a:ext cx="3044967" cy="22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477785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The RGB numbers in an image file are converted back to analog, and drive the electron guns in the cathode ray tube (CRT, </a:t>
            </a:r>
            <a:r>
              <a:rPr lang="zh-CN" altLang="en-US" dirty="0"/>
              <a:t>阴极射线管</a:t>
            </a:r>
            <a:r>
              <a:rPr lang="en-US" altLang="zh-CN" dirty="0"/>
              <a:t>). 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The light emitted is actually roughly proportional to the voltage raised to a power; this power is called “gamma,” γ.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sz="650" dirty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In order to make images look right, make a gamma correction.</a:t>
            </a:r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5" y="816675"/>
            <a:ext cx="2964523" cy="2371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03903" y="3080876"/>
            <a:ext cx="34400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Three electron emitters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Electron beams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Focusing coils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Deflection coils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Connection for final anodes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Mask for separating beams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Phosphor layer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Close-up of the phosphor-coated inner side of the screen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6" y="6111508"/>
            <a:ext cx="4023709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64935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Gamma correction also is used for image processing.</a:t>
            </a: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/>
              <p:cNvSpPr txBox="1"/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40" i="1">
                          <a:latin typeface="Cambria Math"/>
                        </a:rPr>
                        <m:t>𝑦</m:t>
                      </m:r>
                      <m:r>
                        <a:rPr lang="en-US" sz="2640" i="1">
                          <a:latin typeface="Cambria Math"/>
                        </a:rPr>
                        <m:t>=</m:t>
                      </m:r>
                      <m:r>
                        <a:rPr lang="en-US" sz="2640" i="1"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640" i="1"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SG" sz="2640" dirty="0"/>
              </a:p>
            </p:txBody>
          </p:sp>
        </mc:Choice>
        <mc:Fallback xmlns="">
          <p:sp>
            <p:nvSpPr>
              <p:cNvPr id="8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8" y="3080155"/>
            <a:ext cx="4924425" cy="26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/>
          <p:nvPr/>
        </p:nvGrpSpPr>
        <p:grpSpPr>
          <a:xfrm>
            <a:off x="5284653" y="2521053"/>
            <a:ext cx="3773350" cy="3168000"/>
            <a:chOff x="4953000" y="3338955"/>
            <a:chExt cx="3430318" cy="2880000"/>
          </a:xfrm>
        </p:grpSpPr>
        <p:pic>
          <p:nvPicPr>
            <p:cNvPr id="11" name="Picture 3" descr="C:\Users\Administrator\Desktop\p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3338955"/>
              <a:ext cx="3430318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7"/>
                <p:cNvSpPr/>
                <p:nvPr/>
              </p:nvSpPr>
              <p:spPr>
                <a:xfrm>
                  <a:off x="5650832" y="370973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832" y="3709736"/>
                  <a:ext cx="344069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4"/>
                <p:cNvSpPr/>
                <p:nvPr/>
              </p:nvSpPr>
              <p:spPr>
                <a:xfrm>
                  <a:off x="5851360" y="390458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360" y="3904582"/>
                  <a:ext cx="34406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6"/>
                <p:cNvSpPr/>
                <p:nvPr/>
              </p:nvSpPr>
              <p:spPr>
                <a:xfrm>
                  <a:off x="6059490" y="415089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490" y="4150896"/>
                  <a:ext cx="344069" cy="33855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7"/>
                <p:cNvSpPr/>
                <p:nvPr/>
              </p:nvSpPr>
              <p:spPr>
                <a:xfrm>
                  <a:off x="6233195" y="445402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195" y="4454022"/>
                  <a:ext cx="344069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8"/>
                <p:cNvSpPr/>
                <p:nvPr/>
              </p:nvSpPr>
              <p:spPr>
                <a:xfrm>
                  <a:off x="6550027" y="469465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027" y="4694654"/>
                  <a:ext cx="34406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9"/>
                <p:cNvSpPr/>
                <p:nvPr/>
              </p:nvSpPr>
              <p:spPr>
                <a:xfrm>
                  <a:off x="6782635" y="497706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635" y="4977064"/>
                  <a:ext cx="344069" cy="33855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0"/>
                <p:cNvSpPr/>
                <p:nvPr/>
              </p:nvSpPr>
              <p:spPr>
                <a:xfrm>
                  <a:off x="7111499" y="528420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99" y="5284206"/>
                  <a:ext cx="34406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5"/>
              <p:cNvSpPr/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80" i="1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SG" sz="1980" i="1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en-SG" sz="1980" dirty="0"/>
              </a:p>
            </p:txBody>
          </p:sp>
        </mc:Choice>
        <mc:Fallback xmlns=""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  <a:blipFill>
                <a:blip r:embed="rId1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5"/>
          <p:cNvSpPr txBox="1"/>
          <p:nvPr/>
        </p:nvSpPr>
        <p:spPr>
          <a:xfrm>
            <a:off x="1254020" y="5632052"/>
            <a:ext cx="944489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80" dirty="0"/>
              <a:t>原始图</a:t>
            </a:r>
            <a:endParaRPr lang="en-SG" sz="1980" dirty="0"/>
          </a:p>
        </p:txBody>
      </p:sp>
    </p:spTree>
    <p:extLst>
      <p:ext uri="{BB962C8B-B14F-4D97-AF65-F5344CB8AC3E}">
        <p14:creationId xmlns:p14="http://schemas.microsoft.com/office/powerpoint/2010/main" val="240752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Additive color.  When two light beams impinge on a  target, their colors add;  when two phosphors on a CRT  screen are turned on,  their colors add.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But for ink deposited on paper, the opposite situation holds: yellow ink subtracts blue from white illumination, but reflects red  and  green;  it  appears  yellow.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4410629"/>
            <a:ext cx="2491196" cy="2491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3737"/>
            <a:ext cx="3333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These subtractive color primaries are Cyan (C), Magenta (M )  and  Yellow  (Y )  inks.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5" name="object 7"/>
          <p:cNvSpPr txBox="1"/>
          <p:nvPr/>
        </p:nvSpPr>
        <p:spPr>
          <a:xfrm>
            <a:off x="-124894" y="2860105"/>
            <a:ext cx="7760970" cy="5243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r>
              <a:rPr sz="1100" dirty="0">
                <a:solidFill>
                  <a:srgbClr val="0000FF"/>
                </a:solidFill>
                <a:latin typeface="Times New Roman"/>
                <a:cs typeface="Times New Roman"/>
              </a:rPr>
              <a:t>Blue	</a:t>
            </a:r>
            <a:r>
              <a:rPr sz="1100" dirty="0">
                <a:solidFill>
                  <a:srgbClr val="00FFFF"/>
                </a:solidFill>
                <a:latin typeface="Times New Roman"/>
                <a:cs typeface="Times New Roman"/>
              </a:rPr>
              <a:t>Cyan	</a:t>
            </a:r>
            <a:r>
              <a:rPr sz="1100" dirty="0">
                <a:solidFill>
                  <a:srgbClr val="FFFF00"/>
                </a:solidFill>
                <a:latin typeface="Times New Roman"/>
                <a:cs typeface="Times New Roman"/>
              </a:rPr>
              <a:t>Yellow	</a:t>
            </a:r>
            <a:r>
              <a:rPr sz="11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2966134" y="4556761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070989" y="5308060"/>
            <a:ext cx="25146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537913" y="385553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3790781" y="5308060"/>
            <a:ext cx="32194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FF"/>
                </a:solidFill>
                <a:latin typeface="Times New Roman"/>
                <a:cs typeface="Times New Roman"/>
              </a:rPr>
              <a:t>Cyan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797142" y="455676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2229702" y="5308060"/>
            <a:ext cx="438784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00"/>
                </a:solidFill>
                <a:latin typeface="Times New Roman"/>
                <a:cs typeface="Times New Roman"/>
              </a:rPr>
              <a:t>Yellow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517021" y="3905599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108534" y="5308060"/>
            <a:ext cx="29083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00FF"/>
                </a:solidFill>
                <a:latin typeface="Times New Roman"/>
                <a:cs typeface="Times New Roman"/>
              </a:rPr>
              <a:t>Blue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181362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Black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639225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Black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8"/>
          <p:cNvSpPr txBox="1"/>
          <p:nvPr/>
        </p:nvSpPr>
        <p:spPr>
          <a:xfrm>
            <a:off x="4028638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White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2826589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White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1196770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001603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1196770" y="3494394"/>
            <a:ext cx="1702943" cy="1702943"/>
          </a:xfrm>
          <a:custGeom>
            <a:avLst/>
            <a:gdLst/>
            <a:ahLst/>
            <a:cxnLst/>
            <a:rect l="l" t="t" r="r" b="b"/>
            <a:pathLst>
              <a:path w="1702943" h="1702943">
                <a:moveTo>
                  <a:pt x="0" y="500862"/>
                </a:moveTo>
                <a:lnTo>
                  <a:pt x="500862" y="0"/>
                </a:lnTo>
                <a:lnTo>
                  <a:pt x="1702943" y="0"/>
                </a:lnTo>
                <a:lnTo>
                  <a:pt x="1702943" y="1202067"/>
                </a:lnTo>
                <a:lnTo>
                  <a:pt x="1202080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2398851" y="3494394"/>
            <a:ext cx="500862" cy="500862"/>
          </a:xfrm>
          <a:custGeom>
            <a:avLst/>
            <a:gdLst/>
            <a:ahLst/>
            <a:cxnLst/>
            <a:rect l="l" t="t" r="r" b="b"/>
            <a:pathLst>
              <a:path w="500862" h="500862">
                <a:moveTo>
                  <a:pt x="500862" y="0"/>
                </a:moveTo>
                <a:lnTo>
                  <a:pt x="0" y="500862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4001616" y="3494394"/>
            <a:ext cx="1702942" cy="1702943"/>
          </a:xfrm>
          <a:custGeom>
            <a:avLst/>
            <a:gdLst/>
            <a:ahLst/>
            <a:cxnLst/>
            <a:rect l="l" t="t" r="r" b="b"/>
            <a:pathLst>
              <a:path w="1702942" h="1702943">
                <a:moveTo>
                  <a:pt x="0" y="500862"/>
                </a:moveTo>
                <a:lnTo>
                  <a:pt x="500862" y="0"/>
                </a:lnTo>
                <a:lnTo>
                  <a:pt x="1702942" y="0"/>
                </a:lnTo>
                <a:lnTo>
                  <a:pt x="1702942" y="1202067"/>
                </a:lnTo>
                <a:lnTo>
                  <a:pt x="1202067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203684" y="3494394"/>
            <a:ext cx="500875" cy="500862"/>
          </a:xfrm>
          <a:custGeom>
            <a:avLst/>
            <a:gdLst/>
            <a:ahLst/>
            <a:cxnLst/>
            <a:rect l="l" t="t" r="r" b="b"/>
            <a:pathLst>
              <a:path w="500875" h="500862">
                <a:moveTo>
                  <a:pt x="0" y="500862"/>
                </a:moveTo>
                <a:lnTo>
                  <a:pt x="500875" y="0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1196770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1697633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4001616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4502478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4432362" y="4824020"/>
            <a:ext cx="92418" cy="924267"/>
          </a:xfrm>
          <a:custGeom>
            <a:avLst/>
            <a:gdLst/>
            <a:ahLst/>
            <a:cxnLst/>
            <a:rect l="l" t="t" r="r" b="b"/>
            <a:pathLst>
              <a:path w="92418" h="924267">
                <a:moveTo>
                  <a:pt x="92418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4524780" y="4746550"/>
            <a:ext cx="7746" cy="77469"/>
          </a:xfrm>
          <a:custGeom>
            <a:avLst/>
            <a:gdLst/>
            <a:ahLst/>
            <a:cxnLst/>
            <a:rect l="l" t="t" r="r" b="b"/>
            <a:pathLst>
              <a:path w="7746" h="77470">
                <a:moveTo>
                  <a:pt x="7746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4504485" y="4746550"/>
            <a:ext cx="40068" cy="81483"/>
          </a:xfrm>
          <a:custGeom>
            <a:avLst/>
            <a:gdLst/>
            <a:ahLst/>
            <a:cxnLst/>
            <a:rect l="l" t="t" r="r" b="b"/>
            <a:pathLst>
              <a:path w="40068" h="81483">
                <a:moveTo>
                  <a:pt x="0" y="77469"/>
                </a:moveTo>
                <a:lnTo>
                  <a:pt x="28041" y="0"/>
                </a:lnTo>
                <a:lnTo>
                  <a:pt x="40068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2488108" y="4126155"/>
            <a:ext cx="762214" cy="1572044"/>
          </a:xfrm>
          <a:custGeom>
            <a:avLst/>
            <a:gdLst/>
            <a:ahLst/>
            <a:cxnLst/>
            <a:rect l="l" t="t" r="r" b="b"/>
            <a:pathLst>
              <a:path w="762214" h="1572044">
                <a:moveTo>
                  <a:pt x="0" y="0"/>
                </a:moveTo>
                <a:lnTo>
                  <a:pt x="762214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2448927" y="4045345"/>
            <a:ext cx="39181" cy="80810"/>
          </a:xfrm>
          <a:custGeom>
            <a:avLst/>
            <a:gdLst/>
            <a:ahLst/>
            <a:cxnLst/>
            <a:rect l="l" t="t" r="r" b="b"/>
            <a:pathLst>
              <a:path w="39181" h="80810">
                <a:moveTo>
                  <a:pt x="0" y="0"/>
                </a:moveTo>
                <a:lnTo>
                  <a:pt x="39181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2448927" y="4045345"/>
            <a:ext cx="52768" cy="80810"/>
          </a:xfrm>
          <a:custGeom>
            <a:avLst/>
            <a:gdLst/>
            <a:ahLst/>
            <a:cxnLst/>
            <a:rect l="l" t="t" r="r" b="b"/>
            <a:pathLst>
              <a:path w="52768" h="80810">
                <a:moveTo>
                  <a:pt x="16700" y="80810"/>
                </a:moveTo>
                <a:lnTo>
                  <a:pt x="0" y="0"/>
                </a:lnTo>
                <a:lnTo>
                  <a:pt x="52768" y="63436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1597455" y="4824020"/>
            <a:ext cx="92430" cy="924267"/>
          </a:xfrm>
          <a:custGeom>
            <a:avLst/>
            <a:gdLst/>
            <a:ahLst/>
            <a:cxnLst/>
            <a:rect l="l" t="t" r="r" b="b"/>
            <a:pathLst>
              <a:path w="92430" h="924267">
                <a:moveTo>
                  <a:pt x="92430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1689885" y="4746550"/>
            <a:ext cx="7747" cy="77469"/>
          </a:xfrm>
          <a:custGeom>
            <a:avLst/>
            <a:gdLst/>
            <a:ahLst/>
            <a:cxnLst/>
            <a:rect l="l" t="t" r="r" b="b"/>
            <a:pathLst>
              <a:path w="7747" h="77470">
                <a:moveTo>
                  <a:pt x="7747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1669578" y="4746550"/>
            <a:ext cx="40081" cy="81483"/>
          </a:xfrm>
          <a:custGeom>
            <a:avLst/>
            <a:gdLst/>
            <a:ahLst/>
            <a:cxnLst/>
            <a:rect l="l" t="t" r="r" b="b"/>
            <a:pathLst>
              <a:path w="40081" h="81483">
                <a:moveTo>
                  <a:pt x="0" y="77469"/>
                </a:moveTo>
                <a:lnTo>
                  <a:pt x="28054" y="0"/>
                </a:lnTo>
                <a:lnTo>
                  <a:pt x="40081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1697633" y="3995257"/>
            <a:ext cx="701217" cy="701205"/>
          </a:xfrm>
          <a:custGeom>
            <a:avLst/>
            <a:gdLst/>
            <a:ahLst/>
            <a:cxnLst/>
            <a:rect l="l" t="t" r="r" b="b"/>
            <a:pathLst>
              <a:path w="701217" h="701205">
                <a:moveTo>
                  <a:pt x="0" y="701205"/>
                </a:moveTo>
                <a:lnTo>
                  <a:pt x="701217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4502478" y="3995257"/>
            <a:ext cx="701205" cy="701205"/>
          </a:xfrm>
          <a:custGeom>
            <a:avLst/>
            <a:gdLst/>
            <a:ahLst/>
            <a:cxnLst/>
            <a:rect l="l" t="t" r="r" b="b"/>
            <a:pathLst>
              <a:path w="701205" h="701205">
                <a:moveTo>
                  <a:pt x="0" y="701205"/>
                </a:moveTo>
                <a:lnTo>
                  <a:pt x="701205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45" y="3009529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Transformation from RGB to CMY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/>
          <a:srcRect r="36777" b="6119"/>
          <a:stretch/>
        </p:blipFill>
        <p:spPr>
          <a:xfrm>
            <a:off x="628650" y="2450090"/>
            <a:ext cx="5585719" cy="3219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806" y="5934670"/>
            <a:ext cx="8194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Truly “black” black ink is in fact cheaper than mixing colored inks to make black. Therefore, we use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CMYK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system in real color printer (K represents black).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48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dirty="0">
                <a:latin typeface="Arial"/>
                <a:cs typeface="Arial"/>
              </a:rPr>
              <a:t>What is color</a:t>
            </a:r>
            <a:r>
              <a:rPr lang="zh-CN" altLang="en-US" sz="2400" dirty="0">
                <a:latin typeface="Arial"/>
                <a:cs typeface="Arial"/>
              </a:rPr>
              <a:t>？</a:t>
            </a: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065" indent="0">
              <a:lnSpc>
                <a:spcPct val="100000"/>
              </a:lnSpc>
              <a:buClr>
                <a:srgbClr val="231F20"/>
              </a:buClr>
              <a:buNone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1026" name="Picture 2" descr="https://upload.wikimedia.org/wikipedia/commons/thumb/b/b1/Colouring_pencils.jpg/1280px-Colouring_penci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50" y="1974049"/>
            <a:ext cx="6648099" cy="44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1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思考题</a:t>
            </a: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彩色喷墨打印机使用</a:t>
            </a:r>
            <a:r>
              <a:rPr lang="en-US" altLang="zh-CN" dirty="0"/>
              <a:t>CMY</a:t>
            </a:r>
            <a:r>
              <a:rPr lang="zh-CN" altLang="en-US" dirty="0"/>
              <a:t>模型，当青色墨水喷洒在一片白纸上时， 在蓝色光线下他看起来像什么颜色？ </a:t>
            </a:r>
            <a:endParaRPr lang="en-US" altLang="zh-CN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（蓝色）</a:t>
            </a: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在白色光线下他看起来像什么颜色？ </a:t>
            </a:r>
            <a:endParaRPr lang="en-US" altLang="zh-CN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（青色）</a:t>
            </a:r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80" y="3480046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8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31580" cy="557348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/>
              <a:t>Methods of dealing with color in digital video largely derive from older analog methods of coding color for TV.</a:t>
            </a:r>
          </a:p>
          <a:p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In Europe, video tape uses the PAL or SECAM </a:t>
            </a:r>
            <a:r>
              <a:rPr lang="en-US" altLang="zh-CN" dirty="0" err="1"/>
              <a:t>codings</a:t>
            </a:r>
            <a:r>
              <a:rPr lang="en-US" altLang="zh-CN" dirty="0"/>
              <a:t>, which are based on TV that uses a matrix transform called YUV.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YIQ is used to transmit TV signals in North America and Japan.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Another video color model </a:t>
            </a:r>
            <a:r>
              <a:rPr lang="en-US" altLang="zh-CN" dirty="0" err="1"/>
              <a:t>YCbCr</a:t>
            </a:r>
            <a:r>
              <a:rPr lang="en-US" altLang="zh-CN" dirty="0"/>
              <a:t> is closely related to YUV.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050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>
                    <a:solidFill>
                      <a:srgbClr val="231F20"/>
                    </a:solidFill>
                    <a:cs typeface="Arial"/>
                  </a:rPr>
                  <a:t>YU</a:t>
                </a:r>
                <a:r>
                  <a:rPr lang="en-US" altLang="zh-CN" sz="2400" b="1" spc="484" dirty="0">
                    <a:solidFill>
                      <a:srgbClr val="231F20"/>
                    </a:solidFill>
                    <a:cs typeface="Arial"/>
                  </a:rPr>
                  <a:t>V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 is luminance ( </a:t>
                </a:r>
                <a:r>
                  <a:rPr lang="en-US" altLang="zh-CN" sz="1800" dirty="0" err="1"/>
                  <a:t>Y’is</a:t>
                </a:r>
                <a:r>
                  <a:rPr lang="en-US" altLang="zh-CN" sz="1800" dirty="0"/>
                  <a:t> “</a:t>
                </a:r>
                <a:r>
                  <a:rPr lang="en-US" altLang="zh-CN" sz="1800" dirty="0" err="1"/>
                  <a:t>Luma</a:t>
                </a:r>
                <a:r>
                  <a:rPr lang="en-US" altLang="zh-CN" sz="1800" dirty="0"/>
                  <a:t>”, gamma corrected signal of Y )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Chrominance U, V refers to the difference between a color and a reference white at the same luminance.</a:t>
                </a:r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T is the transformation matrix.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  <a:blipFill>
                <a:blip r:embed="rId2"/>
                <a:stretch>
                  <a:fillRect l="-312" t="-1175" r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5103590" y="4374929"/>
            <a:ext cx="18288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7069473" y="4374929"/>
            <a:ext cx="1828799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V </a:t>
            </a:r>
            <a:endParaRPr lang="zh-CN" altLang="en-US" dirty="0"/>
          </a:p>
        </p:txBody>
      </p:sp>
      <p:pic>
        <p:nvPicPr>
          <p:cNvPr id="13" name="Picture 7" descr="https://tony4ai-1251394096.cos.ap-hongkong.myqcloud.com/blog_images/DIP-8-4-%E5%BD%A9%E8%89%B2%E5%9B%BE%E5%83%8F-%E8%89%B2%E5%BD%A9%E7%A9%BA%E9%97%B4-YIQ-YUVYCbCr-YC1C2%E5%92%8CI1I2I3/20150313144316280.png">
            <a:extLst>
              <a:ext uri="{FF2B5EF4-FFF2-40B4-BE49-F238E27FC236}">
                <a16:creationId xmlns:a16="http://schemas.microsoft.com/office/drawing/2014/main" id="{7F4736A1-778A-486F-9057-2A7D659D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35" y="408159"/>
            <a:ext cx="3500437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>
                    <a:solidFill>
                      <a:srgbClr val="231F20"/>
                    </a:solidFill>
                    <a:cs typeface="Arial"/>
                  </a:rPr>
                  <a:t>YIQ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YIQ is used in NTSC color TV broadcasting.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 is the same with that in YUV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Chrominance I, Q are generated by U</a:t>
                </a:r>
                <a:r>
                  <a:rPr lang="en-US" altLang="zh-CN" sz="1800" i="1" dirty="0"/>
                  <a:t> </a:t>
                </a:r>
                <a:r>
                  <a:rPr lang="en-US" altLang="zh-CN" sz="1800" dirty="0"/>
                  <a:t>and V  rotated by 33 degree: to better match actual human perceptual color sensitivities</a:t>
                </a:r>
                <a:endParaRPr lang="en-US" altLang="zh-CN" sz="1800" i="1" dirty="0"/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/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M is the transformation matrix.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  <a:blipFill>
                <a:blip r:embed="rId2"/>
                <a:stretch>
                  <a:fillRect l="-303" t="-1175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Q </a:t>
            </a:r>
            <a:endParaRPr lang="zh-CN" altLang="en-US" dirty="0"/>
          </a:p>
        </p:txBody>
      </p:sp>
      <p:sp>
        <p:nvSpPr>
          <p:cNvPr id="13" name="object 4"/>
          <p:cNvSpPr>
            <a:spLocks noChangeAspect="1"/>
          </p:cNvSpPr>
          <p:nvPr/>
        </p:nvSpPr>
        <p:spPr>
          <a:xfrm>
            <a:off x="5146762" y="4367729"/>
            <a:ext cx="1836000" cy="183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5"/>
          <p:cNvSpPr>
            <a:spLocks noChangeAspect="1"/>
          </p:cNvSpPr>
          <p:nvPr/>
        </p:nvSpPr>
        <p:spPr>
          <a:xfrm>
            <a:off x="7163017" y="4364459"/>
            <a:ext cx="1836000" cy="183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Picture 5" descr="https://tony4ai-1251394096.cos.ap-hongkong.myqcloud.com/blog_images/DIP-8-4-%E5%BD%A9%E8%89%B2%E5%9B%BE%E5%83%8F-%E8%89%B2%E5%BD%A9%E7%A9%BA%E9%97%B4-YIQ-YUVYCbCr-YC1C2%E5%92%8CI1I2I3/20150313143634049.png">
            <a:extLst>
              <a:ext uri="{FF2B5EF4-FFF2-40B4-BE49-F238E27FC236}">
                <a16:creationId xmlns:a16="http://schemas.microsoft.com/office/drawing/2014/main" id="{7671D78B-208E-4B19-A78B-7CFEF8E1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29" y="579609"/>
            <a:ext cx="32893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</p:spPr>
            <p:txBody>
              <a:bodyPr>
                <a:normAutofit fontScale="92500"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345" dirty="0" err="1">
                    <a:solidFill>
                      <a:srgbClr val="231F20"/>
                    </a:solidFill>
                    <a:cs typeface="Arial"/>
                  </a:rPr>
                  <a:t>YCbC</a:t>
                </a:r>
                <a:r>
                  <a:rPr lang="en-US" altLang="zh-CN" sz="2400" b="1" spc="200" dirty="0" err="1">
                    <a:solidFill>
                      <a:srgbClr val="231F20"/>
                    </a:solidFill>
                    <a:cs typeface="Arial"/>
                  </a:rPr>
                  <a:t>r</a:t>
                </a:r>
                <a:r>
                  <a:rPr lang="en-US" altLang="zh-CN" sz="2400" b="1" spc="200" dirty="0">
                    <a:solidFill>
                      <a:srgbClr val="231F20"/>
                    </a:solidFill>
                    <a:cs typeface="Arial"/>
                  </a:rPr>
                  <a:t>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endParaRPr lang="en-US" altLang="zh-CN" sz="2400" b="1" spc="195" dirty="0">
                  <a:solidFill>
                    <a:srgbClr val="231F20"/>
                  </a:solidFill>
                  <a:cs typeface="Arial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不是一种绝对色彩空间，是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压缩和偏移的版本。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的</a:t>
                </a:r>
                <a:r>
                  <a:rPr lang="en-US" altLang="zh-CN" sz="2400" dirty="0">
                    <a:cs typeface="+mn-ea"/>
                    <a:sym typeface="+mn-lt"/>
                  </a:rPr>
                  <a:t>Y</a:t>
                </a:r>
                <a:r>
                  <a:rPr lang="zh-CN" altLang="en-US" sz="2400" dirty="0">
                    <a:cs typeface="+mn-ea"/>
                    <a:sym typeface="+mn-lt"/>
                  </a:rPr>
                  <a:t>与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中的</a:t>
                </a:r>
                <a:r>
                  <a:rPr lang="en-US" altLang="zh-CN" sz="2400" dirty="0">
                    <a:cs typeface="+mn-ea"/>
                    <a:sym typeface="+mn-lt"/>
                  </a:rPr>
                  <a:t>Y</a:t>
                </a:r>
                <a:r>
                  <a:rPr lang="zh-CN" altLang="en-US" sz="2400" dirty="0">
                    <a:cs typeface="+mn-ea"/>
                    <a:sym typeface="+mn-lt"/>
                  </a:rPr>
                  <a:t>含义一致，</a:t>
                </a:r>
                <a:r>
                  <a:rPr lang="en-US" altLang="zh-CN" sz="2400" dirty="0" err="1">
                    <a:cs typeface="+mn-ea"/>
                    <a:sym typeface="+mn-lt"/>
                  </a:rPr>
                  <a:t>Cb</a:t>
                </a:r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:r>
                  <a:rPr lang="zh-CN" altLang="en-US" sz="2400" dirty="0">
                    <a:cs typeface="+mn-ea"/>
                    <a:sym typeface="+mn-lt"/>
                  </a:rPr>
                  <a:t>和</a:t>
                </a:r>
                <a:r>
                  <a:rPr lang="en-US" altLang="zh-CN" sz="2400" dirty="0">
                    <a:cs typeface="+mn-ea"/>
                    <a:sym typeface="+mn-lt"/>
                  </a:rPr>
                  <a:t>Cr </a:t>
                </a:r>
                <a:r>
                  <a:rPr lang="zh-CN" altLang="en-US" sz="2400" dirty="0">
                    <a:cs typeface="+mn-ea"/>
                    <a:sym typeface="+mn-lt"/>
                  </a:rPr>
                  <a:t>都指色彩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cs typeface="+mn-ea"/>
                    <a:sym typeface="+mn-lt"/>
                  </a:rPr>
                  <a:t>在应用上很广泛，</a:t>
                </a:r>
                <a:r>
                  <a:rPr lang="en-US" altLang="zh-CN" sz="2400" dirty="0">
                    <a:cs typeface="+mn-ea"/>
                    <a:sym typeface="+mn-lt"/>
                  </a:rPr>
                  <a:t>JPEG</a:t>
                </a:r>
                <a:r>
                  <a:rPr lang="zh-CN" altLang="en-US" sz="2400" dirty="0">
                    <a:cs typeface="+mn-ea"/>
                    <a:sym typeface="+mn-lt"/>
                  </a:rPr>
                  <a:t>、</a:t>
                </a:r>
                <a:r>
                  <a:rPr lang="en-US" altLang="zh-CN" sz="2400" dirty="0">
                    <a:cs typeface="+mn-ea"/>
                    <a:sym typeface="+mn-lt"/>
                  </a:rPr>
                  <a:t>MPEG</a:t>
                </a:r>
                <a:r>
                  <a:rPr lang="zh-CN" altLang="en-US" sz="2400" dirty="0">
                    <a:cs typeface="+mn-ea"/>
                    <a:sym typeface="+mn-lt"/>
                  </a:rPr>
                  <a:t>、</a:t>
                </a:r>
                <a:r>
                  <a:rPr lang="en-US" altLang="zh-CN" sz="2400" dirty="0">
                    <a:cs typeface="+mn-ea"/>
                    <a:sym typeface="+mn-lt"/>
                  </a:rPr>
                  <a:t>DVD</a:t>
                </a:r>
                <a:r>
                  <a:rPr lang="zh-CN" altLang="en-US" sz="2400" dirty="0">
                    <a:cs typeface="+mn-ea"/>
                    <a:sym typeface="+mn-lt"/>
                  </a:rPr>
                  <a:t>、摄影机、数字电视等皆采此一格式。因此一般俗称的 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大多是指 </a:t>
                </a: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。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i="1" dirty="0"/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 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+b</a:t>
                </a:r>
                <a:r>
                  <a:rPr lang="en-US" altLang="zh-CN" sz="1800" dirty="0"/>
                  <a:t>, A is the transformation matrix, and b is translation vector. </a:t>
                </a:r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  <a:blipFill>
                <a:blip r:embed="rId2"/>
                <a:stretch>
                  <a:fillRect l="-234" t="-708" r="-2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5" name="Picture 5" descr="https://tony4ai-1251394096.cos.ap-hongkong.myqcloud.com/blog_images/DIP-8-4-%E5%BD%A9%E8%89%B2%E5%9B%BE%E5%83%8F-%E8%89%B2%E5%BD%A9%E7%A9%BA%E9%97%B4-YIQ-YUVYCbCr-YC1C2%E5%92%8CI1I2I3/20150313151447503.png">
            <a:extLst>
              <a:ext uri="{FF2B5EF4-FFF2-40B4-BE49-F238E27FC236}">
                <a16:creationId xmlns:a16="http://schemas.microsoft.com/office/drawing/2014/main" id="{4293D600-7B49-420D-84CA-FDCD63CE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1" y="771525"/>
            <a:ext cx="3833813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781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809669" cy="5164183"/>
          </a:xfrm>
        </p:spPr>
        <p:txBody>
          <a:bodyPr>
            <a:normAutofit/>
          </a:bodyPr>
          <a:lstStyle/>
          <a:p>
            <a:endParaRPr lang="en-US" altLang="zh-CN" sz="2400" b="1" spc="19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Color space conversion   </a:t>
            </a:r>
            <a:r>
              <a:rPr lang="en-US" altLang="zh-CN" i="1" dirty="0"/>
              <a:t>run </a:t>
            </a:r>
            <a:r>
              <a:rPr lang="en-US" altLang="zh-CN" i="1" dirty="0" err="1"/>
              <a:t>demoRGB.m</a:t>
            </a:r>
            <a:endParaRPr lang="en-US" altLang="zh-CN" i="1" dirty="0"/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HSV = rgb2hsv(RGB)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err="1"/>
              <a:t>labI</a:t>
            </a:r>
            <a:r>
              <a:rPr lang="en-US" altLang="zh-CN" dirty="0"/>
              <a:t>=rgb2lab(RGB);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xyz = rgb2xyz(RGB);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RGB to YUV 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/>
              <a:t>Run    mlhdlc_rgb2yuv_tb.m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Gamma correction</a:t>
            </a:r>
          </a:p>
          <a:p>
            <a:pPr marL="877615" marR="12700" lvl="2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/>
              <a:t>Run </a:t>
            </a:r>
            <a:r>
              <a:rPr lang="en-US" altLang="zh-CN" i="1" dirty="0" err="1"/>
              <a:t>gammaCorrection.m</a:t>
            </a: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988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809669" cy="5164183"/>
          </a:xfrm>
        </p:spPr>
        <p:txBody>
          <a:bodyPr>
            <a:normAutofit/>
          </a:bodyPr>
          <a:lstStyle/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1. </a:t>
            </a:r>
            <a:r>
              <a:rPr lang="zh-CN" altLang="en-US" dirty="0"/>
              <a:t>调研伽马矫正（</a:t>
            </a:r>
            <a:r>
              <a:rPr lang="en-US" altLang="zh-CN" dirty="0"/>
              <a:t>Gamma correction</a:t>
            </a:r>
            <a:r>
              <a:rPr lang="zh-CN" altLang="en-US" dirty="0"/>
              <a:t>）的作用、用途、原理</a:t>
            </a: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2. </a:t>
            </a:r>
            <a:r>
              <a:rPr lang="zh-CN" altLang="en-US" dirty="0"/>
              <a:t>调研相机为什么可以感应红绿蓝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相机工作原理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感光器件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色彩滤镜矩阵（</a:t>
            </a:r>
            <a:r>
              <a:rPr lang="en-US" altLang="zh-CN" dirty="0"/>
              <a:t>Color Filter Array</a:t>
            </a:r>
            <a:r>
              <a:rPr lang="zh-CN" altLang="en-US" dirty="0"/>
              <a:t>）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884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跑出课程对应的几个</a:t>
            </a:r>
            <a:r>
              <a:rPr lang="en-US" altLang="zh-CN" dirty="0"/>
              <a:t>demo</a:t>
            </a:r>
          </a:p>
          <a:p>
            <a:r>
              <a:rPr lang="zh-CN" altLang="en-US" dirty="0"/>
              <a:t>继续</a:t>
            </a:r>
            <a:r>
              <a:rPr lang="en-US" altLang="zh-CN" dirty="0"/>
              <a:t>PS</a:t>
            </a:r>
            <a:r>
              <a:rPr lang="zh-CN" altLang="en-US" dirty="0"/>
              <a:t>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9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Light is an electromagnetic wave (</a:t>
            </a:r>
            <a:r>
              <a:rPr lang="zh-CN" altLang="en-US" spc="135" dirty="0">
                <a:solidFill>
                  <a:srgbClr val="231F20"/>
                </a:solidFill>
                <a:cs typeface="Arial"/>
              </a:rPr>
              <a:t>电磁波</a:t>
            </a: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/>
            <a:endParaRPr lang="en-US" altLang="zh-CN" sz="2400" dirty="0"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D30D4D-5D23-4168-9BF2-247C0220314C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5195887"/>
            <a:ext cx="7620000" cy="1479550"/>
            <a:chOff x="576" y="2352"/>
            <a:chExt cx="4800" cy="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BF6E3D-4D39-47FE-8440-DEE572EDA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3120" cy="240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32A7D79A-7EDC-4A97-AB30-E8F8E1356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592"/>
              <a:ext cx="480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4BF8A0B0-74FE-42C8-A8FB-59ABD6BCC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592"/>
              <a:ext cx="0" cy="24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FC862B0A-2FED-42F7-B420-382C2F333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44"/>
              <a:ext cx="0" cy="28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A2FCDB74-B199-4B20-8FE7-58F0951A2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784"/>
              <a:ext cx="7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400nm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20DF16D-AD45-4C56-B623-A4456783C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880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700nm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C50BFE9A-53A2-47E3-95BD-59F39CC6F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35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紫外光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182B126E-9CDF-493F-9CDB-A03633AA3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352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红外光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DA0ABB14-0BEC-43ED-B770-595BB809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640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160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298102DA-6565-4324-AD11-55AEDFBAD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592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FECC5271-4862-451E-A236-A516902A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9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273FE77-0DC9-4EF2-A6E9-B3ED736FE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76"/>
              <a:ext cx="6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546.1nm</a:t>
              </a: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F67B94D5-6E0F-465C-A23B-C4802DC61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96" cy="432"/>
            </a:xfrm>
            <a:prstGeom prst="downArrow">
              <a:avLst>
                <a:gd name="adj1" fmla="val 50000"/>
                <a:gd name="adj2" fmla="val 1125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AF62DE3F-85F1-4F16-9FB0-88B1FC399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072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435.8nm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7B813096-550B-4F49-A6C1-46641B34F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880"/>
              <a:ext cx="6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780nm</a:t>
              </a:r>
            </a:p>
          </p:txBody>
        </p:sp>
      </p:grp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38EED673-E7A3-48F5-99BD-1DE6F66FA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88404"/>
              </p:ext>
            </p:extLst>
          </p:nvPr>
        </p:nvGraphicFramePr>
        <p:xfrm>
          <a:off x="1685925" y="2404645"/>
          <a:ext cx="5319712" cy="2459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73016" imgH="5168254" progId="Photoshop.Image.6">
                  <p:embed/>
                </p:oleObj>
              </mc:Choice>
              <mc:Fallback>
                <p:oleObj name="Image" r:id="rId2" imgW="7073016" imgH="5168254" progId="Photoshop.Image.6">
                  <p:embed/>
                  <p:pic>
                    <p:nvPicPr>
                      <p:cNvPr id="11267" name="Object 3">
                        <a:extLst>
                          <a:ext uri="{FF2B5EF4-FFF2-40B4-BE49-F238E27FC236}">
                            <a16:creationId xmlns:a16="http://schemas.microsoft.com/office/drawing/2014/main" id="{38EED673-E7A3-48F5-99BD-1DE6F66FAE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2404645"/>
                        <a:ext cx="5319712" cy="2459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53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Spectrophotometer (</a:t>
            </a:r>
            <a:r>
              <a:rPr lang="zh-CN" altLang="en-US" sz="1800" dirty="0">
                <a:solidFill>
                  <a:srgbClr val="434343"/>
                </a:solidFill>
                <a:latin typeface="Tahoma" panose="020B0604030504040204" pitchFamily="34" charset="0"/>
              </a:rPr>
              <a:t>分光光度计</a:t>
            </a: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):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 a d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evice used 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to </a:t>
            </a:r>
            <a:r>
              <a:rPr lang="en-US" altLang="zh-CN" sz="1800" spc="95" dirty="0">
                <a:solidFill>
                  <a:srgbClr val="231F20"/>
                </a:solidFill>
                <a:latin typeface="Arial"/>
                <a:cs typeface="Arial"/>
              </a:rPr>
              <a:t>measure </a:t>
            </a:r>
            <a:r>
              <a:rPr lang="en-US" altLang="zh-CN" sz="1800" spc="-10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latin typeface="Arial"/>
                <a:cs typeface="Arial"/>
              </a:rPr>
              <a:t>visible 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light 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latin typeface="Arial"/>
                <a:cs typeface="Arial"/>
              </a:rPr>
              <a:t>reflecting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00" dirty="0">
                <a:solidFill>
                  <a:srgbClr val="231F20"/>
                </a:solidFill>
                <a:latin typeface="Arial"/>
                <a:cs typeface="Arial"/>
              </a:rPr>
              <a:t>from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iffraction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 g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rating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95" dirty="0">
                <a:solidFill>
                  <a:srgbClr val="231F20"/>
                </a:solidFill>
                <a:latin typeface="Arial"/>
                <a:cs typeface="Arial"/>
              </a:rPr>
              <a:t>(a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latin typeface="Arial"/>
                <a:cs typeface="Arial"/>
              </a:rPr>
              <a:t>ruled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30" dirty="0">
                <a:solidFill>
                  <a:srgbClr val="231F20"/>
                </a:solidFill>
                <a:latin typeface="Arial"/>
                <a:cs typeface="Arial"/>
              </a:rPr>
              <a:t>surface)</a:t>
            </a:r>
            <a:r>
              <a:rPr lang="en-US" altLang="zh-CN" sz="18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35" dirty="0">
                <a:solidFill>
                  <a:srgbClr val="231F20"/>
                </a:solidFill>
                <a:latin typeface="Arial"/>
                <a:cs typeface="Arial"/>
              </a:rPr>
              <a:t>that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5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altLang="zh-CN" sz="1800" spc="-1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reads </a:t>
            </a:r>
            <a:r>
              <a:rPr lang="en-US" altLang="zh-CN" sz="180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out </a:t>
            </a:r>
            <a:r>
              <a:rPr lang="en-US" altLang="zh-CN" sz="180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different </a:t>
            </a:r>
            <a:r>
              <a:rPr lang="en-US" altLang="zh-CN" sz="180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avelengths.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 algn="just">
              <a:lnSpc>
                <a:spcPct val="100000"/>
              </a:lnSpc>
            </a:pPr>
            <a:r>
              <a:rPr lang="en-US" altLang="zh-CN" sz="1800" spc="105" dirty="0">
                <a:solidFill>
                  <a:srgbClr val="231F20"/>
                </a:solidFill>
                <a:latin typeface="Arial"/>
                <a:cs typeface="Arial"/>
              </a:rPr>
              <a:t>Visible</a:t>
            </a:r>
            <a:r>
              <a:rPr lang="en-US" altLang="zh-CN" sz="1800" spc="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40" dirty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lang="en-US" altLang="zh-CN" sz="1800" spc="2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electromagnetic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ave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（</a:t>
            </a:r>
            <a:r>
              <a:rPr lang="zh-CN" altLang="en-US" sz="1800" dirty="0"/>
              <a:t>电磁波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）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he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latin typeface="Arial"/>
                <a:cs typeface="Arial"/>
              </a:rPr>
              <a:t>range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FF0000"/>
                </a:solidFill>
                <a:latin typeface="Arial"/>
                <a:cs typeface="Arial"/>
              </a:rPr>
              <a:t>400</a:t>
            </a:r>
            <a:r>
              <a:rPr lang="en-US" altLang="zh-CN" sz="18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FF0000"/>
                </a:solidFill>
                <a:latin typeface="Arial"/>
                <a:cs typeface="Arial"/>
              </a:rPr>
              <a:t>nm</a:t>
            </a:r>
            <a:r>
              <a:rPr lang="en-US" altLang="zh-CN" sz="18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5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lang="en-US" altLang="zh-CN" sz="1800" spc="150" dirty="0">
                <a:solidFill>
                  <a:srgbClr val="FF0000"/>
                </a:solidFill>
                <a:latin typeface="Arial"/>
                <a:cs typeface="Arial"/>
              </a:rPr>
              <a:t>700 </a:t>
            </a:r>
            <a:r>
              <a:rPr lang="en-US" altLang="zh-CN" sz="1800" spc="215" dirty="0">
                <a:solidFill>
                  <a:srgbClr val="FF0000"/>
                </a:solidFill>
                <a:latin typeface="Arial"/>
                <a:cs typeface="Arial"/>
              </a:rPr>
              <a:t>nm </a:t>
            </a:r>
            <a:r>
              <a:rPr lang="en-US" altLang="zh-CN" sz="180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(where 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nm</a:t>
            </a:r>
            <a:r>
              <a:rPr lang="en-US" altLang="zh-CN" sz="180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stands 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anometer, </a:t>
            </a:r>
            <a:r>
              <a:rPr lang="en-US" altLang="zh-CN" sz="1800" spc="-2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lang="en-US" altLang="zh-CN" sz="2400" i="1" spc="37" baseline="23569" dirty="0">
                <a:solidFill>
                  <a:srgbClr val="231F20"/>
                </a:solidFill>
                <a:latin typeface="Meiryo"/>
                <a:cs typeface="Meiryo"/>
              </a:rPr>
              <a:t>−</a:t>
            </a:r>
            <a:r>
              <a:rPr lang="en-US" altLang="zh-CN" sz="2400" spc="165" baseline="23569" dirty="0">
                <a:solidFill>
                  <a:srgbClr val="231F20"/>
                </a:solidFill>
                <a:latin typeface="Arial"/>
                <a:cs typeface="Arial"/>
              </a:rPr>
              <a:t>9</a:t>
            </a:r>
            <a:r>
              <a:rPr lang="en-US" altLang="zh-CN" sz="24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meters).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/>
            <a:endParaRPr lang="en-US" altLang="zh-CN" sz="2400" dirty="0">
              <a:latin typeface="Arial"/>
              <a:cs typeface="Arial"/>
            </a:endParaRP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object 5"/>
          <p:cNvSpPr/>
          <p:nvPr/>
        </p:nvSpPr>
        <p:spPr>
          <a:xfrm>
            <a:off x="1200201" y="3720115"/>
            <a:ext cx="4571897" cy="277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1685107" y="6492875"/>
            <a:ext cx="5638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26820">
              <a:lnSpc>
                <a:spcPct val="100000"/>
              </a:lnSpc>
              <a:tabLst>
                <a:tab pos="2464435" algn="l"/>
              </a:tabLst>
            </a:pP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Sir </a:t>
            </a:r>
            <a:r>
              <a:rPr lang="en-US" altLang="zh-CN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65" dirty="0">
                <a:solidFill>
                  <a:srgbClr val="231F20"/>
                </a:solidFill>
                <a:latin typeface="Arial"/>
                <a:cs typeface="Arial"/>
              </a:rPr>
              <a:t>Isaac</a:t>
            </a:r>
            <a:r>
              <a:rPr lang="en-US" altLang="zh-CN" spc="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Newton’s </a:t>
            </a:r>
            <a:r>
              <a:rPr lang="en-US" altLang="zh-CN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90" dirty="0">
                <a:solidFill>
                  <a:srgbClr val="231F20"/>
                </a:solidFill>
                <a:latin typeface="Arial"/>
                <a:cs typeface="Arial"/>
              </a:rPr>
              <a:t>ex</a:t>
            </a:r>
            <a:r>
              <a:rPr lang="en-US" altLang="zh-CN" spc="16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eriments.</a:t>
            </a:r>
            <a:endParaRPr lang="en-US" altLang="zh-CN" dirty="0">
              <a:latin typeface="Arial"/>
              <a:cs typeface="Arial"/>
            </a:endParaRPr>
          </a:p>
        </p:txBody>
      </p:sp>
      <p:pic>
        <p:nvPicPr>
          <p:cNvPr id="8" name="Picture 12" descr="http://pic.dooland.com/MagzineArticlePic/182529_18_1325141862_3small.jpg">
            <a:extLst>
              <a:ext uri="{FF2B5EF4-FFF2-40B4-BE49-F238E27FC236}">
                <a16:creationId xmlns:a16="http://schemas.microsoft.com/office/drawing/2014/main" id="{5ACD5E19-06C6-4137-9C9F-E3CD2807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260357"/>
            <a:ext cx="25527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85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258140"/>
          </a:xfrm>
        </p:spPr>
        <p:txBody>
          <a:bodyPr>
            <a:normAutofit fontScale="55000" lnSpcReduction="20000"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38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3800" b="1" spc="220" dirty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The	retina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（视网膜）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consists of an array of rods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柱状细胞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	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and three kinds of cones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视锥细胞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The rods come into play when light levels are low and produce an image in shades of gray (“all cats are gray  at night!”).</a:t>
            </a:r>
          </a:p>
          <a:p>
            <a:pPr marL="420415" lvl="1" algn="just">
              <a:lnSpc>
                <a:spcPct val="120000"/>
              </a:lnSpc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For higher light levels, the cones each produce a signal.  Because of their differing pigments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色素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), the three  kinds of cones are most sensitive to red (R), green (G), and blue (B) light.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"/>
          <a:stretch/>
        </p:blipFill>
        <p:spPr>
          <a:xfrm>
            <a:off x="4013180" y="0"/>
            <a:ext cx="5014901" cy="2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0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26"/>
            <a:ext cx="7886700" cy="563444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52006" y="1331116"/>
            <a:ext cx="6789420" cy="47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285709" y="5857398"/>
            <a:ext cx="1040766" cy="1000602"/>
            <a:chOff x="2544" y="3264"/>
            <a:chExt cx="596" cy="573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544" y="3513"/>
              <a:ext cx="596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80"/>
                <a:t>Light</a:t>
              </a: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</p:grpSp>
    </p:spTree>
    <p:extLst>
      <p:ext uri="{BB962C8B-B14F-4D97-AF65-F5344CB8AC3E}">
        <p14:creationId xmlns:p14="http://schemas.microsoft.com/office/powerpoint/2010/main" val="32536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6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ectral</a:t>
            </a:r>
            <a:r>
              <a:rPr lang="en-US" altLang="zh-CN" spc="24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95" dirty="0">
                <a:solidFill>
                  <a:srgbClr val="231F20"/>
                </a:solidFill>
                <a:cs typeface="Arial"/>
              </a:rPr>
              <a:t>er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Distribution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85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b="1" spc="355" dirty="0">
                <a:solidFill>
                  <a:srgbClr val="231F20"/>
                </a:solidFill>
                <a:cs typeface="Arial"/>
              </a:rPr>
              <a:t>SP</a:t>
            </a:r>
            <a:r>
              <a:rPr lang="en-US" altLang="zh-CN" b="1" spc="395" dirty="0">
                <a:solidFill>
                  <a:srgbClr val="231F20"/>
                </a:solidFill>
                <a:cs typeface="Arial"/>
              </a:rPr>
              <a:t>D,</a:t>
            </a:r>
            <a:r>
              <a:rPr lang="zh-CN" altLang="en-US" dirty="0"/>
              <a:t>光谱能量分布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pc="25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-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pc="25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4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2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ectru</a:t>
            </a:r>
            <a:r>
              <a:rPr lang="en-US" altLang="zh-CN" b="1" spc="340" dirty="0">
                <a:solidFill>
                  <a:srgbClr val="231F20"/>
                </a:solidFill>
                <a:cs typeface="Arial"/>
              </a:rPr>
              <a:t>m, </a:t>
            </a:r>
            <a:r>
              <a:rPr lang="en-US" altLang="zh-CN" spc="3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90" dirty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pc="1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3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-3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16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25" dirty="0">
                <a:solidFill>
                  <a:srgbClr val="231F20"/>
                </a:solidFill>
                <a:cs typeface="Arial"/>
              </a:rPr>
              <a:t>relative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ach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avelength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nterval</a:t>
            </a: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The symbol for wavelength is λ. This curve is called E(λ).</a:t>
            </a: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object 4"/>
          <p:cNvSpPr/>
          <p:nvPr/>
        </p:nvSpPr>
        <p:spPr>
          <a:xfrm>
            <a:off x="3217633" y="3136442"/>
            <a:ext cx="4402123" cy="2673032"/>
          </a:xfrm>
          <a:custGeom>
            <a:avLst/>
            <a:gdLst/>
            <a:ahLst/>
            <a:cxnLst/>
            <a:rect l="l" t="t" r="r" b="b"/>
            <a:pathLst>
              <a:path w="4402123" h="2673032">
                <a:moveTo>
                  <a:pt x="0" y="1935628"/>
                </a:moveTo>
                <a:lnTo>
                  <a:pt x="49163" y="1767841"/>
                </a:lnTo>
                <a:lnTo>
                  <a:pt x="98314" y="1607114"/>
                </a:lnTo>
                <a:lnTo>
                  <a:pt x="147491" y="1462964"/>
                </a:lnTo>
                <a:lnTo>
                  <a:pt x="194181" y="1351865"/>
                </a:lnTo>
                <a:lnTo>
                  <a:pt x="243332" y="1304603"/>
                </a:lnTo>
                <a:lnTo>
                  <a:pt x="292508" y="1361317"/>
                </a:lnTo>
                <a:lnTo>
                  <a:pt x="341659" y="1529130"/>
                </a:lnTo>
                <a:lnTo>
                  <a:pt x="390810" y="1699296"/>
                </a:lnTo>
                <a:lnTo>
                  <a:pt x="439974" y="1725299"/>
                </a:lnTo>
                <a:lnTo>
                  <a:pt x="489137" y="1505505"/>
                </a:lnTo>
                <a:lnTo>
                  <a:pt x="538275" y="1132083"/>
                </a:lnTo>
                <a:lnTo>
                  <a:pt x="587439" y="735025"/>
                </a:lnTo>
                <a:lnTo>
                  <a:pt x="636590" y="425403"/>
                </a:lnTo>
                <a:lnTo>
                  <a:pt x="683293" y="212720"/>
                </a:lnTo>
                <a:lnTo>
                  <a:pt x="732456" y="77984"/>
                </a:lnTo>
                <a:lnTo>
                  <a:pt x="781607" y="11818"/>
                </a:lnTo>
                <a:lnTo>
                  <a:pt x="830784" y="0"/>
                </a:lnTo>
                <a:lnTo>
                  <a:pt x="879948" y="35443"/>
                </a:lnTo>
                <a:lnTo>
                  <a:pt x="929085" y="101621"/>
                </a:lnTo>
                <a:lnTo>
                  <a:pt x="978249" y="165433"/>
                </a:lnTo>
                <a:lnTo>
                  <a:pt x="1027413" y="193803"/>
                </a:lnTo>
                <a:lnTo>
                  <a:pt x="1076564" y="163080"/>
                </a:lnTo>
                <a:lnTo>
                  <a:pt x="1125727" y="122904"/>
                </a:lnTo>
                <a:lnTo>
                  <a:pt x="1172430" y="139443"/>
                </a:lnTo>
                <a:lnTo>
                  <a:pt x="1221581" y="250517"/>
                </a:lnTo>
                <a:lnTo>
                  <a:pt x="1270732" y="404132"/>
                </a:lnTo>
                <a:lnTo>
                  <a:pt x="1319883" y="524671"/>
                </a:lnTo>
                <a:lnTo>
                  <a:pt x="1369059" y="555394"/>
                </a:lnTo>
                <a:lnTo>
                  <a:pt x="1418223" y="527049"/>
                </a:lnTo>
                <a:lnTo>
                  <a:pt x="1467374" y="491581"/>
                </a:lnTo>
                <a:lnTo>
                  <a:pt x="1516525" y="486861"/>
                </a:lnTo>
                <a:lnTo>
                  <a:pt x="1565688" y="517584"/>
                </a:lnTo>
                <a:lnTo>
                  <a:pt x="1614839" y="579043"/>
                </a:lnTo>
                <a:lnTo>
                  <a:pt x="1661542" y="657028"/>
                </a:lnTo>
                <a:lnTo>
                  <a:pt x="1710693" y="723206"/>
                </a:lnTo>
                <a:lnTo>
                  <a:pt x="1759870" y="742123"/>
                </a:lnTo>
                <a:lnTo>
                  <a:pt x="1809020" y="692483"/>
                </a:lnTo>
                <a:lnTo>
                  <a:pt x="1858171" y="621572"/>
                </a:lnTo>
                <a:lnTo>
                  <a:pt x="1907322" y="583763"/>
                </a:lnTo>
                <a:lnTo>
                  <a:pt x="1956486" y="619206"/>
                </a:lnTo>
                <a:lnTo>
                  <a:pt x="2005637" y="697203"/>
                </a:lnTo>
                <a:lnTo>
                  <a:pt x="2054787" y="763381"/>
                </a:lnTo>
                <a:lnTo>
                  <a:pt x="2101503" y="782274"/>
                </a:lnTo>
                <a:lnTo>
                  <a:pt x="2150654" y="777566"/>
                </a:lnTo>
                <a:lnTo>
                  <a:pt x="2199805" y="784665"/>
                </a:lnTo>
                <a:lnTo>
                  <a:pt x="2248995" y="831926"/>
                </a:lnTo>
                <a:lnTo>
                  <a:pt x="2298145" y="909911"/>
                </a:lnTo>
                <a:lnTo>
                  <a:pt x="2396473" y="1094262"/>
                </a:lnTo>
                <a:lnTo>
                  <a:pt x="2445624" y="1167539"/>
                </a:lnTo>
                <a:lnTo>
                  <a:pt x="2494774" y="1202982"/>
                </a:lnTo>
                <a:lnTo>
                  <a:pt x="2543912" y="1195896"/>
                </a:lnTo>
                <a:lnTo>
                  <a:pt x="2590641" y="1188797"/>
                </a:lnTo>
                <a:lnTo>
                  <a:pt x="2639779" y="1228973"/>
                </a:lnTo>
                <a:lnTo>
                  <a:pt x="2688930" y="1351865"/>
                </a:lnTo>
                <a:lnTo>
                  <a:pt x="2738106" y="1505505"/>
                </a:lnTo>
                <a:lnTo>
                  <a:pt x="2787283" y="1616579"/>
                </a:lnTo>
                <a:lnTo>
                  <a:pt x="2836408" y="1635484"/>
                </a:lnTo>
                <a:lnTo>
                  <a:pt x="2885572" y="1592954"/>
                </a:lnTo>
                <a:lnTo>
                  <a:pt x="2934722" y="1545681"/>
                </a:lnTo>
                <a:lnTo>
                  <a:pt x="2983899" y="1531496"/>
                </a:lnTo>
                <a:lnTo>
                  <a:pt x="3033050" y="1543314"/>
                </a:lnTo>
                <a:lnTo>
                  <a:pt x="3079740" y="1566939"/>
                </a:lnTo>
                <a:lnTo>
                  <a:pt x="3128917" y="1585856"/>
                </a:lnTo>
                <a:lnTo>
                  <a:pt x="3178042" y="1616579"/>
                </a:lnTo>
                <a:lnTo>
                  <a:pt x="3227218" y="1670939"/>
                </a:lnTo>
                <a:lnTo>
                  <a:pt x="3276408" y="1758388"/>
                </a:lnTo>
                <a:lnTo>
                  <a:pt x="3325559" y="1850570"/>
                </a:lnTo>
                <a:lnTo>
                  <a:pt x="3374709" y="1909638"/>
                </a:lnTo>
                <a:lnTo>
                  <a:pt x="3423860" y="1912004"/>
                </a:lnTo>
                <a:lnTo>
                  <a:pt x="3473024" y="1888367"/>
                </a:lnTo>
                <a:lnTo>
                  <a:pt x="3522175" y="1886013"/>
                </a:lnTo>
                <a:lnTo>
                  <a:pt x="3568878" y="1938007"/>
                </a:lnTo>
                <a:lnTo>
                  <a:pt x="3618041" y="2018383"/>
                </a:lnTo>
                <a:lnTo>
                  <a:pt x="3667192" y="2086890"/>
                </a:lnTo>
                <a:lnTo>
                  <a:pt x="3716343" y="2117613"/>
                </a:lnTo>
                <a:lnTo>
                  <a:pt x="3765520" y="2110514"/>
                </a:lnTo>
                <a:lnTo>
                  <a:pt x="3814671" y="2077450"/>
                </a:lnTo>
                <a:lnTo>
                  <a:pt x="3863808" y="2027810"/>
                </a:lnTo>
                <a:lnTo>
                  <a:pt x="3912985" y="1982890"/>
                </a:lnTo>
                <a:lnTo>
                  <a:pt x="3962136" y="1963998"/>
                </a:lnTo>
                <a:lnTo>
                  <a:pt x="4008826" y="1985268"/>
                </a:lnTo>
                <a:lnTo>
                  <a:pt x="4058003" y="2056179"/>
                </a:lnTo>
                <a:lnTo>
                  <a:pt x="4107153" y="2179072"/>
                </a:lnTo>
                <a:lnTo>
                  <a:pt x="4156304" y="2351604"/>
                </a:lnTo>
                <a:lnTo>
                  <a:pt x="4205455" y="2526490"/>
                </a:lnTo>
                <a:lnTo>
                  <a:pt x="4254619" y="2647041"/>
                </a:lnTo>
                <a:lnTo>
                  <a:pt x="4303769" y="2673032"/>
                </a:lnTo>
                <a:lnTo>
                  <a:pt x="4352920" y="2628124"/>
                </a:lnTo>
                <a:lnTo>
                  <a:pt x="4402123" y="2543041"/>
                </a:lnTo>
              </a:path>
            </a:pathLst>
          </a:custGeom>
          <a:ln w="237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217633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950090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468500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5417438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6152356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6884825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761975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3040677" y="3030088"/>
            <a:ext cx="4753574" cy="2885740"/>
          </a:xfrm>
          <a:custGeom>
            <a:avLst/>
            <a:gdLst/>
            <a:ahLst/>
            <a:cxnLst/>
            <a:rect l="l" t="t" r="r" b="b"/>
            <a:pathLst>
              <a:path w="4753574" h="2885740">
                <a:moveTo>
                  <a:pt x="0" y="0"/>
                </a:moveTo>
                <a:lnTo>
                  <a:pt x="4753574" y="0"/>
                </a:lnTo>
                <a:lnTo>
                  <a:pt x="4753574" y="2885740"/>
                </a:lnTo>
                <a:lnTo>
                  <a:pt x="0" y="2885740"/>
                </a:lnTo>
                <a:lnTo>
                  <a:pt x="0" y="0"/>
                </a:lnTo>
                <a:close/>
              </a:path>
            </a:pathLst>
          </a:custGeom>
          <a:ln w="11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3"/>
          <p:cNvSpPr txBox="1"/>
          <p:nvPr/>
        </p:nvSpPr>
        <p:spPr>
          <a:xfrm>
            <a:off x="1789148" y="6039132"/>
            <a:ext cx="6577965" cy="1019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81990" algn="ctr">
              <a:lnSpc>
                <a:spcPct val="100000"/>
              </a:lnSpc>
              <a:tabLst>
                <a:tab pos="1415415" algn="l"/>
                <a:tab pos="2149475" algn="l"/>
                <a:tab pos="2882900" algn="l"/>
                <a:tab pos="3616960" algn="l"/>
                <a:tab pos="4350385" algn="l"/>
                <a:tab pos="5084445" algn="l"/>
              </a:tabLst>
            </a:pPr>
            <a:r>
              <a:rPr sz="1850" spc="25" dirty="0">
                <a:latin typeface="Times New Roman"/>
                <a:cs typeface="Times New Roman"/>
              </a:rPr>
              <a:t>400	450	500	550	600	650	700</a:t>
            </a:r>
            <a:endParaRPr sz="1850" dirty="0">
              <a:latin typeface="Times New Roman"/>
              <a:cs typeface="Times New Roman"/>
            </a:endParaRPr>
          </a:p>
          <a:p>
            <a:pPr marL="679450" algn="ctr">
              <a:lnSpc>
                <a:spcPct val="100000"/>
              </a:lnSpc>
              <a:spcBef>
                <a:spcPts val="440"/>
              </a:spcBef>
            </a:pPr>
            <a:r>
              <a:rPr sz="1850" spc="25" dirty="0">
                <a:latin typeface="Times New Roman"/>
                <a:cs typeface="Times New Roman"/>
              </a:rPr>
              <a:t>Wavelength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(nm)</a:t>
            </a:r>
            <a:endParaRPr sz="1850" dirty="0">
              <a:latin typeface="Times New Roman"/>
              <a:cs typeface="Times New Roman"/>
            </a:endParaRPr>
          </a:p>
          <a:p>
            <a:pPr>
              <a:lnSpc>
                <a:spcPts val="700"/>
              </a:lnSpc>
              <a:spcBef>
                <a:spcPts val="6"/>
              </a:spcBef>
            </a:pPr>
            <a:endParaRPr sz="700" dirty="0"/>
          </a:p>
          <a:p>
            <a:pPr marL="12700">
              <a:lnSpc>
                <a:spcPct val="100000"/>
              </a:lnSpc>
              <a:tabLst>
                <a:tab pos="1250950" algn="l"/>
              </a:tabLst>
            </a:pPr>
            <a:r>
              <a:rPr sz="1950" spc="145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262362" y="3169740"/>
            <a:ext cx="597535" cy="1939252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78435" marR="12700" indent="-166370">
              <a:lnSpc>
                <a:spcPct val="101099"/>
              </a:lnSpc>
            </a:pPr>
            <a:r>
              <a:rPr sz="1900" dirty="0">
                <a:latin typeface="Times New Roman"/>
                <a:cs typeface="Times New Roman"/>
              </a:rPr>
              <a:t>Spectral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power distribution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52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8132173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85" dirty="0">
                <a:solidFill>
                  <a:srgbClr val="231F20"/>
                </a:solidFill>
                <a:cs typeface="Arial"/>
              </a:rPr>
              <a:t>ectral 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Sensitivi</a:t>
            </a:r>
            <a:r>
              <a:rPr lang="en-US" altLang="zh-CN" b="1" spc="3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b="1" spc="3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65" dirty="0">
                <a:solidFill>
                  <a:srgbClr val="231F20"/>
                </a:solidFill>
                <a:cs typeface="Arial"/>
              </a:rPr>
              <a:t>y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e(</a:t>
            </a:r>
            <a:r>
              <a:rPr lang="zh-CN" altLang="en-US" dirty="0"/>
              <a:t>眼睛的光谱灵敏度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R, G,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cones, </a:t>
            </a:r>
            <a:r>
              <a:rPr lang="en-US" altLang="zh-CN" spc="-2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Luminous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Efficiency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curve </a:t>
            </a:r>
            <a:r>
              <a:rPr lang="en-US" altLang="zh-CN" spc="400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375" dirty="0">
                <a:solidFill>
                  <a:srgbClr val="231F20"/>
                </a:solidFill>
                <a:cs typeface="Times New Roman"/>
              </a:rPr>
              <a:t>λ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). 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23"/>
              </a:spcAft>
            </a:pPr>
            <a:r>
              <a:rPr lang="zh-CN" altLang="en-US" sz="2000" dirty="0">
                <a:cs typeface="+mn-ea"/>
                <a:sym typeface="+mn-lt"/>
              </a:rPr>
              <a:t>光的颜色由光的波长决定，短波产生蓝色感觉，长波产生红色感觉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4"/>
          <p:cNvSpPr txBox="1"/>
          <p:nvPr/>
        </p:nvSpPr>
        <p:spPr>
          <a:xfrm>
            <a:off x="4311057" y="6348911"/>
            <a:ext cx="12852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Wavelength (nm)</a:t>
            </a:r>
          </a:p>
        </p:txBody>
      </p:sp>
      <p:sp>
        <p:nvSpPr>
          <p:cNvPr id="21" name="object 5"/>
          <p:cNvSpPr txBox="1"/>
          <p:nvPr/>
        </p:nvSpPr>
        <p:spPr>
          <a:xfrm>
            <a:off x="1796521" y="3981322"/>
            <a:ext cx="226060" cy="129540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Relative response</a:t>
            </a:r>
          </a:p>
        </p:txBody>
      </p:sp>
      <p:sp>
        <p:nvSpPr>
          <p:cNvPr id="22" name="object 6"/>
          <p:cNvSpPr/>
          <p:nvPr/>
        </p:nvSpPr>
        <p:spPr>
          <a:xfrm>
            <a:off x="260909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335604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8"/>
          <p:cNvSpPr/>
          <p:nvPr/>
        </p:nvSpPr>
        <p:spPr>
          <a:xfrm>
            <a:off x="410300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9"/>
          <p:cNvSpPr/>
          <p:nvPr/>
        </p:nvSpPr>
        <p:spPr>
          <a:xfrm>
            <a:off x="484996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559693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11"/>
          <p:cNvSpPr/>
          <p:nvPr/>
        </p:nvSpPr>
        <p:spPr>
          <a:xfrm>
            <a:off x="634389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12"/>
          <p:cNvSpPr/>
          <p:nvPr/>
        </p:nvSpPr>
        <p:spPr>
          <a:xfrm>
            <a:off x="709085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13"/>
          <p:cNvSpPr txBox="1"/>
          <p:nvPr/>
        </p:nvSpPr>
        <p:spPr>
          <a:xfrm>
            <a:off x="246191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400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320887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450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3955828" y="6138591"/>
            <a:ext cx="104140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59460" algn="l"/>
              </a:tabLst>
            </a:pPr>
            <a:r>
              <a:rPr sz="1400" dirty="0">
                <a:latin typeface="Times New Roman"/>
                <a:cs typeface="Times New Roman"/>
              </a:rPr>
              <a:t>500	550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5449744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600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619670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650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18"/>
          <p:cNvSpPr txBox="1"/>
          <p:nvPr/>
        </p:nvSpPr>
        <p:spPr>
          <a:xfrm>
            <a:off x="694366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700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2396367" y="597190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0"/>
          <p:cNvSpPr/>
          <p:nvPr/>
        </p:nvSpPr>
        <p:spPr>
          <a:xfrm>
            <a:off x="2396367" y="5435227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21"/>
          <p:cNvSpPr/>
          <p:nvPr/>
        </p:nvSpPr>
        <p:spPr>
          <a:xfrm>
            <a:off x="2396367" y="489856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2"/>
          <p:cNvSpPr/>
          <p:nvPr/>
        </p:nvSpPr>
        <p:spPr>
          <a:xfrm>
            <a:off x="2396367" y="4361912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23"/>
          <p:cNvSpPr/>
          <p:nvPr/>
        </p:nvSpPr>
        <p:spPr>
          <a:xfrm>
            <a:off x="2396367" y="3825235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4"/>
          <p:cNvSpPr/>
          <p:nvPr/>
        </p:nvSpPr>
        <p:spPr>
          <a:xfrm>
            <a:off x="2396367" y="3288571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25"/>
          <p:cNvSpPr txBox="1"/>
          <p:nvPr/>
        </p:nvSpPr>
        <p:spPr>
          <a:xfrm>
            <a:off x="2117234" y="5847132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26"/>
          <p:cNvSpPr txBox="1"/>
          <p:nvPr/>
        </p:nvSpPr>
        <p:spPr>
          <a:xfrm>
            <a:off x="2117234" y="531049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2117234" y="477385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28"/>
          <p:cNvSpPr txBox="1"/>
          <p:nvPr/>
        </p:nvSpPr>
        <p:spPr>
          <a:xfrm>
            <a:off x="2117234" y="4237210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29"/>
          <p:cNvSpPr txBox="1"/>
          <p:nvPr/>
        </p:nvSpPr>
        <p:spPr>
          <a:xfrm>
            <a:off x="2117234" y="370056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30"/>
          <p:cNvSpPr txBox="1"/>
          <p:nvPr/>
        </p:nvSpPr>
        <p:spPr>
          <a:xfrm>
            <a:off x="2117234" y="316392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1.0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429501" y="3181866"/>
            <a:ext cx="4840947" cy="2894164"/>
          </a:xfrm>
          <a:custGeom>
            <a:avLst/>
            <a:gdLst/>
            <a:ahLst/>
            <a:cxnLst/>
            <a:rect l="l" t="t" r="r" b="b"/>
            <a:pathLst>
              <a:path w="4840947" h="2894164">
                <a:moveTo>
                  <a:pt x="0" y="2894164"/>
                </a:moveTo>
                <a:lnTo>
                  <a:pt x="0" y="0"/>
                </a:lnTo>
                <a:lnTo>
                  <a:pt x="4840947" y="0"/>
                </a:lnTo>
                <a:lnTo>
                  <a:pt x="4840947" y="2894164"/>
                </a:lnTo>
                <a:lnTo>
                  <a:pt x="0" y="2894164"/>
                </a:lnTo>
                <a:close/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32"/>
          <p:cNvSpPr/>
          <p:nvPr/>
        </p:nvSpPr>
        <p:spPr>
          <a:xfrm>
            <a:off x="2609092" y="3297388"/>
            <a:ext cx="4481766" cy="2671899"/>
          </a:xfrm>
          <a:custGeom>
            <a:avLst/>
            <a:gdLst/>
            <a:ahLst/>
            <a:cxnLst/>
            <a:rect l="l" t="t" r="r" b="b"/>
            <a:pathLst>
              <a:path w="4481766" h="2671899">
                <a:moveTo>
                  <a:pt x="0" y="2671899"/>
                </a:moveTo>
                <a:lnTo>
                  <a:pt x="48253" y="2667610"/>
                </a:lnTo>
                <a:lnTo>
                  <a:pt x="95028" y="2661741"/>
                </a:lnTo>
                <a:lnTo>
                  <a:pt x="140641" y="2654469"/>
                </a:lnTo>
                <a:lnTo>
                  <a:pt x="185410" y="2645971"/>
                </a:lnTo>
                <a:lnTo>
                  <a:pt x="229655" y="2636424"/>
                </a:lnTo>
                <a:lnTo>
                  <a:pt x="273693" y="2626005"/>
                </a:lnTo>
                <a:lnTo>
                  <a:pt x="317842" y="2614890"/>
                </a:lnTo>
                <a:lnTo>
                  <a:pt x="362421" y="2603256"/>
                </a:lnTo>
                <a:lnTo>
                  <a:pt x="407747" y="2591280"/>
                </a:lnTo>
                <a:lnTo>
                  <a:pt x="430790" y="2585218"/>
                </a:lnTo>
                <a:lnTo>
                  <a:pt x="477260" y="2573290"/>
                </a:lnTo>
                <a:lnTo>
                  <a:pt x="523696" y="2562233"/>
                </a:lnTo>
                <a:lnTo>
                  <a:pt x="570329" y="2551823"/>
                </a:lnTo>
                <a:lnTo>
                  <a:pt x="617083" y="2541813"/>
                </a:lnTo>
                <a:lnTo>
                  <a:pt x="663887" y="2531954"/>
                </a:lnTo>
                <a:lnTo>
                  <a:pt x="687284" y="2527004"/>
                </a:lnTo>
                <a:lnTo>
                  <a:pt x="734023" y="2516909"/>
                </a:lnTo>
                <a:lnTo>
                  <a:pt x="780627" y="2506347"/>
                </a:lnTo>
                <a:lnTo>
                  <a:pt x="827023" y="2495071"/>
                </a:lnTo>
                <a:lnTo>
                  <a:pt x="873137" y="2482832"/>
                </a:lnTo>
                <a:lnTo>
                  <a:pt x="918895" y="2469385"/>
                </a:lnTo>
                <a:lnTo>
                  <a:pt x="966884" y="2453064"/>
                </a:lnTo>
                <a:lnTo>
                  <a:pt x="1012711" y="2434606"/>
                </a:lnTo>
                <a:lnTo>
                  <a:pt x="1056433" y="2414068"/>
                </a:lnTo>
                <a:lnTo>
                  <a:pt x="1098106" y="2391509"/>
                </a:lnTo>
                <a:lnTo>
                  <a:pt x="1137788" y="2366987"/>
                </a:lnTo>
                <a:lnTo>
                  <a:pt x="1175533" y="2340560"/>
                </a:lnTo>
                <a:lnTo>
                  <a:pt x="1211400" y="2312286"/>
                </a:lnTo>
                <a:lnTo>
                  <a:pt x="1245445" y="2282223"/>
                </a:lnTo>
                <a:lnTo>
                  <a:pt x="1277723" y="2250429"/>
                </a:lnTo>
                <a:lnTo>
                  <a:pt x="1308292" y="2216963"/>
                </a:lnTo>
                <a:lnTo>
                  <a:pt x="1337207" y="2181882"/>
                </a:lnTo>
                <a:lnTo>
                  <a:pt x="1364526" y="2145244"/>
                </a:lnTo>
                <a:lnTo>
                  <a:pt x="1390305" y="2107109"/>
                </a:lnTo>
                <a:lnTo>
                  <a:pt x="1414601" y="2067533"/>
                </a:lnTo>
                <a:lnTo>
                  <a:pt x="1437469" y="2026576"/>
                </a:lnTo>
                <a:lnTo>
                  <a:pt x="1458967" y="1984294"/>
                </a:lnTo>
                <a:lnTo>
                  <a:pt x="1479150" y="1940747"/>
                </a:lnTo>
                <a:lnTo>
                  <a:pt x="1498076" y="1895992"/>
                </a:lnTo>
                <a:lnTo>
                  <a:pt x="1515801" y="1850088"/>
                </a:lnTo>
                <a:lnTo>
                  <a:pt x="1532381" y="1803092"/>
                </a:lnTo>
                <a:lnTo>
                  <a:pt x="1547635" y="1757194"/>
                </a:lnTo>
                <a:lnTo>
                  <a:pt x="1562511" y="1711160"/>
                </a:lnTo>
                <a:lnTo>
                  <a:pt x="1577055" y="1665007"/>
                </a:lnTo>
                <a:lnTo>
                  <a:pt x="1591315" y="1618753"/>
                </a:lnTo>
                <a:lnTo>
                  <a:pt x="1605335" y="1572415"/>
                </a:lnTo>
                <a:lnTo>
                  <a:pt x="1619163" y="1526008"/>
                </a:lnTo>
                <a:lnTo>
                  <a:pt x="1632843" y="1479551"/>
                </a:lnTo>
                <a:lnTo>
                  <a:pt x="1646423" y="1433061"/>
                </a:lnTo>
                <a:lnTo>
                  <a:pt x="1659947" y="1386553"/>
                </a:lnTo>
                <a:lnTo>
                  <a:pt x="1673463" y="1340047"/>
                </a:lnTo>
                <a:lnTo>
                  <a:pt x="1687015" y="1293557"/>
                </a:lnTo>
                <a:lnTo>
                  <a:pt x="1700651" y="1247102"/>
                </a:lnTo>
                <a:lnTo>
                  <a:pt x="1714416" y="1200698"/>
                </a:lnTo>
                <a:lnTo>
                  <a:pt x="1728357" y="1154362"/>
                </a:lnTo>
                <a:lnTo>
                  <a:pt x="1742518" y="1108112"/>
                </a:lnTo>
                <a:lnTo>
                  <a:pt x="1756948" y="1061964"/>
                </a:lnTo>
                <a:lnTo>
                  <a:pt x="1771690" y="1015935"/>
                </a:lnTo>
                <a:lnTo>
                  <a:pt x="1786792" y="970043"/>
                </a:lnTo>
                <a:lnTo>
                  <a:pt x="1802299" y="924304"/>
                </a:lnTo>
                <a:lnTo>
                  <a:pt x="1818258" y="878735"/>
                </a:lnTo>
                <a:lnTo>
                  <a:pt x="1833321" y="835734"/>
                </a:lnTo>
                <a:lnTo>
                  <a:pt x="1848578" y="791178"/>
                </a:lnTo>
                <a:lnTo>
                  <a:pt x="1864160" y="745344"/>
                </a:lnTo>
                <a:lnTo>
                  <a:pt x="1880195" y="698510"/>
                </a:lnTo>
                <a:lnTo>
                  <a:pt x="1896813" y="650954"/>
                </a:lnTo>
                <a:lnTo>
                  <a:pt x="1914143" y="602954"/>
                </a:lnTo>
                <a:lnTo>
                  <a:pt x="1932314" y="554786"/>
                </a:lnTo>
                <a:lnTo>
                  <a:pt x="1951455" y="506729"/>
                </a:lnTo>
                <a:lnTo>
                  <a:pt x="1971696" y="459060"/>
                </a:lnTo>
                <a:lnTo>
                  <a:pt x="1993164" y="412058"/>
                </a:lnTo>
                <a:lnTo>
                  <a:pt x="2015991" y="365998"/>
                </a:lnTo>
                <a:lnTo>
                  <a:pt x="2040304" y="321160"/>
                </a:lnTo>
                <a:lnTo>
                  <a:pt x="2066233" y="277821"/>
                </a:lnTo>
                <a:lnTo>
                  <a:pt x="2093907" y="236258"/>
                </a:lnTo>
                <a:lnTo>
                  <a:pt x="2123456" y="196750"/>
                </a:lnTo>
                <a:lnTo>
                  <a:pt x="2155007" y="159573"/>
                </a:lnTo>
                <a:lnTo>
                  <a:pt x="2188691" y="125005"/>
                </a:lnTo>
                <a:lnTo>
                  <a:pt x="2224637" y="93325"/>
                </a:lnTo>
                <a:lnTo>
                  <a:pt x="2262974" y="64809"/>
                </a:lnTo>
                <a:lnTo>
                  <a:pt x="2303830" y="39735"/>
                </a:lnTo>
                <a:lnTo>
                  <a:pt x="2351372" y="17732"/>
                </a:lnTo>
                <a:lnTo>
                  <a:pt x="2397178" y="4706"/>
                </a:lnTo>
                <a:lnTo>
                  <a:pt x="2441275" y="0"/>
                </a:lnTo>
                <a:lnTo>
                  <a:pt x="2483686" y="2955"/>
                </a:lnTo>
                <a:lnTo>
                  <a:pt x="2524437" y="12914"/>
                </a:lnTo>
                <a:lnTo>
                  <a:pt x="2563553" y="29221"/>
                </a:lnTo>
                <a:lnTo>
                  <a:pt x="2601058" y="51217"/>
                </a:lnTo>
                <a:lnTo>
                  <a:pt x="2636978" y="78246"/>
                </a:lnTo>
                <a:lnTo>
                  <a:pt x="2671337" y="109649"/>
                </a:lnTo>
                <a:lnTo>
                  <a:pt x="2704161" y="144770"/>
                </a:lnTo>
                <a:lnTo>
                  <a:pt x="2735475" y="182952"/>
                </a:lnTo>
                <a:lnTo>
                  <a:pt x="2765302" y="223536"/>
                </a:lnTo>
                <a:lnTo>
                  <a:pt x="2793669" y="265865"/>
                </a:lnTo>
                <a:lnTo>
                  <a:pt x="2820601" y="309283"/>
                </a:lnTo>
                <a:lnTo>
                  <a:pt x="2846121" y="353131"/>
                </a:lnTo>
                <a:lnTo>
                  <a:pt x="2870256" y="396753"/>
                </a:lnTo>
                <a:lnTo>
                  <a:pt x="2893030" y="439490"/>
                </a:lnTo>
                <a:lnTo>
                  <a:pt x="2914468" y="480686"/>
                </a:lnTo>
                <a:lnTo>
                  <a:pt x="2934595" y="519684"/>
                </a:lnTo>
                <a:lnTo>
                  <a:pt x="2953435" y="555825"/>
                </a:lnTo>
                <a:lnTo>
                  <a:pt x="2973640" y="594680"/>
                </a:lnTo>
                <a:lnTo>
                  <a:pt x="2993408" y="633809"/>
                </a:lnTo>
                <a:lnTo>
                  <a:pt x="3012763" y="673194"/>
                </a:lnTo>
                <a:lnTo>
                  <a:pt x="3031729" y="712814"/>
                </a:lnTo>
                <a:lnTo>
                  <a:pt x="3050328" y="752650"/>
                </a:lnTo>
                <a:lnTo>
                  <a:pt x="3068586" y="792683"/>
                </a:lnTo>
                <a:lnTo>
                  <a:pt x="3086524" y="832894"/>
                </a:lnTo>
                <a:lnTo>
                  <a:pt x="3104168" y="873262"/>
                </a:lnTo>
                <a:lnTo>
                  <a:pt x="3121541" y="913769"/>
                </a:lnTo>
                <a:lnTo>
                  <a:pt x="3138666" y="954395"/>
                </a:lnTo>
                <a:lnTo>
                  <a:pt x="3155568" y="995121"/>
                </a:lnTo>
                <a:lnTo>
                  <a:pt x="3172269" y="1035928"/>
                </a:lnTo>
                <a:lnTo>
                  <a:pt x="3188793" y="1076795"/>
                </a:lnTo>
                <a:lnTo>
                  <a:pt x="3205164" y="1117704"/>
                </a:lnTo>
                <a:lnTo>
                  <a:pt x="3221406" y="1158636"/>
                </a:lnTo>
                <a:lnTo>
                  <a:pt x="3237543" y="1199570"/>
                </a:lnTo>
                <a:lnTo>
                  <a:pt x="3253597" y="1240488"/>
                </a:lnTo>
                <a:lnTo>
                  <a:pt x="3269593" y="1281370"/>
                </a:lnTo>
                <a:lnTo>
                  <a:pt x="3285554" y="1322196"/>
                </a:lnTo>
                <a:lnTo>
                  <a:pt x="3301504" y="1362948"/>
                </a:lnTo>
                <a:lnTo>
                  <a:pt x="3319995" y="1409859"/>
                </a:lnTo>
                <a:lnTo>
                  <a:pt x="3338615" y="1456514"/>
                </a:lnTo>
                <a:lnTo>
                  <a:pt x="3357393" y="1502921"/>
                </a:lnTo>
                <a:lnTo>
                  <a:pt x="3376357" y="1549087"/>
                </a:lnTo>
                <a:lnTo>
                  <a:pt x="3395533" y="1595022"/>
                </a:lnTo>
                <a:lnTo>
                  <a:pt x="3414951" y="1640732"/>
                </a:lnTo>
                <a:lnTo>
                  <a:pt x="3434637" y="1686227"/>
                </a:lnTo>
                <a:lnTo>
                  <a:pt x="3454619" y="1731514"/>
                </a:lnTo>
                <a:lnTo>
                  <a:pt x="3474925" y="1776601"/>
                </a:lnTo>
                <a:lnTo>
                  <a:pt x="3495582" y="1821497"/>
                </a:lnTo>
                <a:lnTo>
                  <a:pt x="3516619" y="1866210"/>
                </a:lnTo>
                <a:lnTo>
                  <a:pt x="3538063" y="1910747"/>
                </a:lnTo>
                <a:lnTo>
                  <a:pt x="3559942" y="1955116"/>
                </a:lnTo>
                <a:lnTo>
                  <a:pt x="3582283" y="1999327"/>
                </a:lnTo>
                <a:lnTo>
                  <a:pt x="3605114" y="2043386"/>
                </a:lnTo>
                <a:lnTo>
                  <a:pt x="3628462" y="2087303"/>
                </a:lnTo>
                <a:lnTo>
                  <a:pt x="3652357" y="2131085"/>
                </a:lnTo>
                <a:lnTo>
                  <a:pt x="3676824" y="2174740"/>
                </a:lnTo>
                <a:lnTo>
                  <a:pt x="3701892" y="2218276"/>
                </a:lnTo>
                <a:lnTo>
                  <a:pt x="3727589" y="2261701"/>
                </a:lnTo>
                <a:lnTo>
                  <a:pt x="3753495" y="2302003"/>
                </a:lnTo>
                <a:lnTo>
                  <a:pt x="3781105" y="2339545"/>
                </a:lnTo>
                <a:lnTo>
                  <a:pt x="3810342" y="2374428"/>
                </a:lnTo>
                <a:lnTo>
                  <a:pt x="3841129" y="2406754"/>
                </a:lnTo>
                <a:lnTo>
                  <a:pt x="3873390" y="2436624"/>
                </a:lnTo>
                <a:lnTo>
                  <a:pt x="3907047" y="2464139"/>
                </a:lnTo>
                <a:lnTo>
                  <a:pt x="3942024" y="2489401"/>
                </a:lnTo>
                <a:lnTo>
                  <a:pt x="3978242" y="2512511"/>
                </a:lnTo>
                <a:lnTo>
                  <a:pt x="4015627" y="2533571"/>
                </a:lnTo>
                <a:lnTo>
                  <a:pt x="4054100" y="2552682"/>
                </a:lnTo>
                <a:lnTo>
                  <a:pt x="4093584" y="2569946"/>
                </a:lnTo>
                <a:lnTo>
                  <a:pt x="4134003" y="2585463"/>
                </a:lnTo>
                <a:lnTo>
                  <a:pt x="4175280" y="2599336"/>
                </a:lnTo>
                <a:lnTo>
                  <a:pt x="4217338" y="2611665"/>
                </a:lnTo>
                <a:lnTo>
                  <a:pt x="4260099" y="2622552"/>
                </a:lnTo>
                <a:lnTo>
                  <a:pt x="4303486" y="2632098"/>
                </a:lnTo>
                <a:lnTo>
                  <a:pt x="4347424" y="2640406"/>
                </a:lnTo>
                <a:lnTo>
                  <a:pt x="4391835" y="2647575"/>
                </a:lnTo>
                <a:lnTo>
                  <a:pt x="4436641" y="2653709"/>
                </a:lnTo>
                <a:lnTo>
                  <a:pt x="4481766" y="2658907"/>
                </a:lnTo>
              </a:path>
            </a:pathLst>
          </a:custGeom>
          <a:ln w="17932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33"/>
          <p:cNvSpPr/>
          <p:nvPr/>
        </p:nvSpPr>
        <p:spPr>
          <a:xfrm>
            <a:off x="2609092" y="5080045"/>
            <a:ext cx="4481766" cy="891858"/>
          </a:xfrm>
          <a:custGeom>
            <a:avLst/>
            <a:gdLst/>
            <a:ahLst/>
            <a:cxnLst/>
            <a:rect l="l" t="t" r="r" b="b"/>
            <a:pathLst>
              <a:path w="4481766" h="891858">
                <a:moveTo>
                  <a:pt x="0" y="891858"/>
                </a:moveTo>
                <a:lnTo>
                  <a:pt x="48335" y="891857"/>
                </a:lnTo>
                <a:lnTo>
                  <a:pt x="96752" y="891839"/>
                </a:lnTo>
                <a:lnTo>
                  <a:pt x="145240" y="891783"/>
                </a:lnTo>
                <a:lnTo>
                  <a:pt x="193789" y="891668"/>
                </a:lnTo>
                <a:lnTo>
                  <a:pt x="242389" y="891472"/>
                </a:lnTo>
                <a:lnTo>
                  <a:pt x="291031" y="891176"/>
                </a:lnTo>
                <a:lnTo>
                  <a:pt x="339704" y="890757"/>
                </a:lnTo>
                <a:lnTo>
                  <a:pt x="388399" y="890194"/>
                </a:lnTo>
                <a:lnTo>
                  <a:pt x="437105" y="889466"/>
                </a:lnTo>
                <a:lnTo>
                  <a:pt x="485813" y="888553"/>
                </a:lnTo>
                <a:lnTo>
                  <a:pt x="534512" y="887432"/>
                </a:lnTo>
                <a:lnTo>
                  <a:pt x="583193" y="886084"/>
                </a:lnTo>
                <a:lnTo>
                  <a:pt x="631846" y="884485"/>
                </a:lnTo>
                <a:lnTo>
                  <a:pt x="680460" y="882617"/>
                </a:lnTo>
                <a:lnTo>
                  <a:pt x="729026" y="880457"/>
                </a:lnTo>
                <a:lnTo>
                  <a:pt x="777535" y="877984"/>
                </a:lnTo>
                <a:lnTo>
                  <a:pt x="825975" y="875176"/>
                </a:lnTo>
                <a:lnTo>
                  <a:pt x="874337" y="872014"/>
                </a:lnTo>
                <a:lnTo>
                  <a:pt x="922611" y="868476"/>
                </a:lnTo>
                <a:lnTo>
                  <a:pt x="970788" y="864540"/>
                </a:lnTo>
                <a:lnTo>
                  <a:pt x="1020142" y="859494"/>
                </a:lnTo>
                <a:lnTo>
                  <a:pt x="1068929" y="852849"/>
                </a:lnTo>
                <a:lnTo>
                  <a:pt x="1117150" y="844531"/>
                </a:lnTo>
                <a:lnTo>
                  <a:pt x="1164810" y="834466"/>
                </a:lnTo>
                <a:lnTo>
                  <a:pt x="1211911" y="822581"/>
                </a:lnTo>
                <a:lnTo>
                  <a:pt x="1258459" y="808802"/>
                </a:lnTo>
                <a:lnTo>
                  <a:pt x="1304455" y="793056"/>
                </a:lnTo>
                <a:lnTo>
                  <a:pt x="1349905" y="775268"/>
                </a:lnTo>
                <a:lnTo>
                  <a:pt x="1394810" y="755365"/>
                </a:lnTo>
                <a:lnTo>
                  <a:pt x="1439176" y="733273"/>
                </a:lnTo>
                <a:lnTo>
                  <a:pt x="1480937" y="708956"/>
                </a:lnTo>
                <a:lnTo>
                  <a:pt x="1520153" y="681758"/>
                </a:lnTo>
                <a:lnTo>
                  <a:pt x="1557255" y="652152"/>
                </a:lnTo>
                <a:lnTo>
                  <a:pt x="1592678" y="620612"/>
                </a:lnTo>
                <a:lnTo>
                  <a:pt x="1626855" y="587612"/>
                </a:lnTo>
                <a:lnTo>
                  <a:pt x="1660220" y="553625"/>
                </a:lnTo>
                <a:lnTo>
                  <a:pt x="1693205" y="519123"/>
                </a:lnTo>
                <a:lnTo>
                  <a:pt x="1709690" y="501828"/>
                </a:lnTo>
                <a:lnTo>
                  <a:pt x="1742919" y="467444"/>
                </a:lnTo>
                <a:lnTo>
                  <a:pt x="1776852" y="433730"/>
                </a:lnTo>
                <a:lnTo>
                  <a:pt x="1813275" y="399688"/>
                </a:lnTo>
                <a:lnTo>
                  <a:pt x="1851351" y="365444"/>
                </a:lnTo>
                <a:lnTo>
                  <a:pt x="1889531" y="332393"/>
                </a:lnTo>
                <a:lnTo>
                  <a:pt x="1928007" y="300498"/>
                </a:lnTo>
                <a:lnTo>
                  <a:pt x="1966970" y="269715"/>
                </a:lnTo>
                <a:lnTo>
                  <a:pt x="2006611" y="240006"/>
                </a:lnTo>
                <a:lnTo>
                  <a:pt x="2047120" y="211329"/>
                </a:lnTo>
                <a:lnTo>
                  <a:pt x="2088688" y="183644"/>
                </a:lnTo>
                <a:lnTo>
                  <a:pt x="2131507" y="156910"/>
                </a:lnTo>
                <a:lnTo>
                  <a:pt x="2175767" y="131087"/>
                </a:lnTo>
                <a:lnTo>
                  <a:pt x="2220593" y="106856"/>
                </a:lnTo>
                <a:lnTo>
                  <a:pt x="2265000" y="85629"/>
                </a:lnTo>
                <a:lnTo>
                  <a:pt x="2309742" y="67060"/>
                </a:lnTo>
                <a:lnTo>
                  <a:pt x="2354885" y="51026"/>
                </a:lnTo>
                <a:lnTo>
                  <a:pt x="2400493" y="37404"/>
                </a:lnTo>
                <a:lnTo>
                  <a:pt x="2446630" y="26070"/>
                </a:lnTo>
                <a:lnTo>
                  <a:pt x="2493360" y="16900"/>
                </a:lnTo>
                <a:lnTo>
                  <a:pt x="2540748" y="9773"/>
                </a:lnTo>
                <a:lnTo>
                  <a:pt x="2588858" y="4563"/>
                </a:lnTo>
                <a:lnTo>
                  <a:pt x="2637754" y="1149"/>
                </a:lnTo>
                <a:lnTo>
                  <a:pt x="2686580" y="0"/>
                </a:lnTo>
                <a:lnTo>
                  <a:pt x="2710517" y="1398"/>
                </a:lnTo>
                <a:lnTo>
                  <a:pt x="2757956" y="8276"/>
                </a:lnTo>
                <a:lnTo>
                  <a:pt x="2804716" y="20016"/>
                </a:lnTo>
                <a:lnTo>
                  <a:pt x="2850679" y="35928"/>
                </a:lnTo>
                <a:lnTo>
                  <a:pt x="2895728" y="55317"/>
                </a:lnTo>
                <a:lnTo>
                  <a:pt x="2939746" y="77491"/>
                </a:lnTo>
                <a:lnTo>
                  <a:pt x="2982615" y="101756"/>
                </a:lnTo>
                <a:lnTo>
                  <a:pt x="3024218" y="127421"/>
                </a:lnTo>
                <a:lnTo>
                  <a:pt x="3064437" y="153792"/>
                </a:lnTo>
                <a:lnTo>
                  <a:pt x="3103156" y="180175"/>
                </a:lnTo>
                <a:lnTo>
                  <a:pt x="3140527" y="207547"/>
                </a:lnTo>
                <a:lnTo>
                  <a:pt x="3176311" y="236662"/>
                </a:lnTo>
                <a:lnTo>
                  <a:pt x="3210815" y="267185"/>
                </a:lnTo>
                <a:lnTo>
                  <a:pt x="3244345" y="298780"/>
                </a:lnTo>
                <a:lnTo>
                  <a:pt x="3277208" y="331113"/>
                </a:lnTo>
                <a:lnTo>
                  <a:pt x="3309710" y="363848"/>
                </a:lnTo>
                <a:lnTo>
                  <a:pt x="3325923" y="380262"/>
                </a:lnTo>
                <a:lnTo>
                  <a:pt x="3342160" y="396650"/>
                </a:lnTo>
                <a:lnTo>
                  <a:pt x="3374863" y="429182"/>
                </a:lnTo>
                <a:lnTo>
                  <a:pt x="3408127" y="461111"/>
                </a:lnTo>
                <a:lnTo>
                  <a:pt x="3442258" y="492100"/>
                </a:lnTo>
                <a:lnTo>
                  <a:pt x="3484351" y="528928"/>
                </a:lnTo>
                <a:lnTo>
                  <a:pt x="3527017" y="565666"/>
                </a:lnTo>
                <a:lnTo>
                  <a:pt x="3570424" y="601846"/>
                </a:lnTo>
                <a:lnTo>
                  <a:pt x="3614738" y="637003"/>
                </a:lnTo>
                <a:lnTo>
                  <a:pt x="3660124" y="670668"/>
                </a:lnTo>
                <a:lnTo>
                  <a:pt x="3706748" y="702376"/>
                </a:lnTo>
                <a:lnTo>
                  <a:pt x="3754776" y="731657"/>
                </a:lnTo>
                <a:lnTo>
                  <a:pt x="3804374" y="758046"/>
                </a:lnTo>
                <a:lnTo>
                  <a:pt x="3855709" y="781076"/>
                </a:lnTo>
                <a:lnTo>
                  <a:pt x="3908945" y="800278"/>
                </a:lnTo>
                <a:lnTo>
                  <a:pt x="3965626" y="816939"/>
                </a:lnTo>
                <a:lnTo>
                  <a:pt x="4022212" y="831213"/>
                </a:lnTo>
                <a:lnTo>
                  <a:pt x="4078788" y="843326"/>
                </a:lnTo>
                <a:lnTo>
                  <a:pt x="4135441" y="853505"/>
                </a:lnTo>
                <a:lnTo>
                  <a:pt x="4192255" y="861976"/>
                </a:lnTo>
                <a:lnTo>
                  <a:pt x="4249318" y="868967"/>
                </a:lnTo>
                <a:lnTo>
                  <a:pt x="4306714" y="874703"/>
                </a:lnTo>
                <a:lnTo>
                  <a:pt x="4364531" y="879412"/>
                </a:lnTo>
                <a:lnTo>
                  <a:pt x="4422853" y="883319"/>
                </a:lnTo>
                <a:lnTo>
                  <a:pt x="4452230" y="885043"/>
                </a:lnTo>
                <a:lnTo>
                  <a:pt x="4481766" y="886651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2609092" y="4968158"/>
            <a:ext cx="4481766" cy="1003745"/>
          </a:xfrm>
          <a:custGeom>
            <a:avLst/>
            <a:gdLst/>
            <a:ahLst/>
            <a:cxnLst/>
            <a:rect l="l" t="t" r="r" b="b"/>
            <a:pathLst>
              <a:path w="4481766" h="1003745">
                <a:moveTo>
                  <a:pt x="0" y="1003745"/>
                </a:moveTo>
                <a:lnTo>
                  <a:pt x="48243" y="1003659"/>
                </a:lnTo>
                <a:lnTo>
                  <a:pt x="96485" y="1003373"/>
                </a:lnTo>
                <a:lnTo>
                  <a:pt x="144718" y="1002840"/>
                </a:lnTo>
                <a:lnTo>
                  <a:pt x="192936" y="1002017"/>
                </a:lnTo>
                <a:lnTo>
                  <a:pt x="241132" y="1000857"/>
                </a:lnTo>
                <a:lnTo>
                  <a:pt x="289298" y="999315"/>
                </a:lnTo>
                <a:lnTo>
                  <a:pt x="337428" y="997347"/>
                </a:lnTo>
                <a:lnTo>
                  <a:pt x="385515" y="994906"/>
                </a:lnTo>
                <a:lnTo>
                  <a:pt x="433552" y="991949"/>
                </a:lnTo>
                <a:lnTo>
                  <a:pt x="481533" y="988430"/>
                </a:lnTo>
                <a:lnTo>
                  <a:pt x="529450" y="984304"/>
                </a:lnTo>
                <a:lnTo>
                  <a:pt x="577296" y="979525"/>
                </a:lnTo>
                <a:lnTo>
                  <a:pt x="625065" y="974049"/>
                </a:lnTo>
                <a:lnTo>
                  <a:pt x="672750" y="967830"/>
                </a:lnTo>
                <a:lnTo>
                  <a:pt x="720343" y="960823"/>
                </a:lnTo>
                <a:lnTo>
                  <a:pt x="767839" y="952984"/>
                </a:lnTo>
                <a:lnTo>
                  <a:pt x="815229" y="944266"/>
                </a:lnTo>
                <a:lnTo>
                  <a:pt x="862508" y="934625"/>
                </a:lnTo>
                <a:lnTo>
                  <a:pt x="909668" y="924016"/>
                </a:lnTo>
                <a:lnTo>
                  <a:pt x="956703" y="912394"/>
                </a:lnTo>
                <a:lnTo>
                  <a:pt x="1003374" y="900024"/>
                </a:lnTo>
                <a:lnTo>
                  <a:pt x="1050195" y="886785"/>
                </a:lnTo>
                <a:lnTo>
                  <a:pt x="1096898" y="872413"/>
                </a:lnTo>
                <a:lnTo>
                  <a:pt x="1143212" y="856640"/>
                </a:lnTo>
                <a:lnTo>
                  <a:pt x="1188866" y="839202"/>
                </a:lnTo>
                <a:lnTo>
                  <a:pt x="1233590" y="819833"/>
                </a:lnTo>
                <a:lnTo>
                  <a:pt x="1277114" y="798266"/>
                </a:lnTo>
                <a:lnTo>
                  <a:pt x="1319169" y="774237"/>
                </a:lnTo>
                <a:lnTo>
                  <a:pt x="1359483" y="747480"/>
                </a:lnTo>
                <a:lnTo>
                  <a:pt x="1397787" y="717728"/>
                </a:lnTo>
                <a:lnTo>
                  <a:pt x="1434970" y="684859"/>
                </a:lnTo>
                <a:lnTo>
                  <a:pt x="1470301" y="650646"/>
                </a:lnTo>
                <a:lnTo>
                  <a:pt x="1504009" y="615214"/>
                </a:lnTo>
                <a:lnTo>
                  <a:pt x="1536320" y="578684"/>
                </a:lnTo>
                <a:lnTo>
                  <a:pt x="1567460" y="541182"/>
                </a:lnTo>
                <a:lnTo>
                  <a:pt x="1597658" y="502830"/>
                </a:lnTo>
                <a:lnTo>
                  <a:pt x="1627140" y="463752"/>
                </a:lnTo>
                <a:lnTo>
                  <a:pt x="1656133" y="424072"/>
                </a:lnTo>
                <a:lnTo>
                  <a:pt x="1684864" y="383912"/>
                </a:lnTo>
                <a:lnTo>
                  <a:pt x="1713560" y="343396"/>
                </a:lnTo>
                <a:lnTo>
                  <a:pt x="1721296" y="332520"/>
                </a:lnTo>
                <a:lnTo>
                  <a:pt x="1744243" y="301051"/>
                </a:lnTo>
                <a:lnTo>
                  <a:pt x="1774855" y="261276"/>
                </a:lnTo>
                <a:lnTo>
                  <a:pt x="1806466" y="223187"/>
                </a:lnTo>
                <a:lnTo>
                  <a:pt x="1840145" y="185900"/>
                </a:lnTo>
                <a:lnTo>
                  <a:pt x="1867404" y="157928"/>
                </a:lnTo>
                <a:lnTo>
                  <a:pt x="1899257" y="127878"/>
                </a:lnTo>
                <a:lnTo>
                  <a:pt x="1929936" y="101763"/>
                </a:lnTo>
                <a:lnTo>
                  <a:pt x="1970730" y="72065"/>
                </a:lnTo>
                <a:lnTo>
                  <a:pt x="2013554" y="46963"/>
                </a:lnTo>
                <a:lnTo>
                  <a:pt x="2048422" y="30326"/>
                </a:lnTo>
                <a:lnTo>
                  <a:pt x="2086749" y="14923"/>
                </a:lnTo>
                <a:lnTo>
                  <a:pt x="2134153" y="3311"/>
                </a:lnTo>
                <a:lnTo>
                  <a:pt x="2172528" y="160"/>
                </a:lnTo>
                <a:lnTo>
                  <a:pt x="2185587" y="0"/>
                </a:lnTo>
                <a:lnTo>
                  <a:pt x="2198695" y="231"/>
                </a:lnTo>
                <a:lnTo>
                  <a:pt x="2237807" y="2964"/>
                </a:lnTo>
                <a:lnTo>
                  <a:pt x="2287567" y="10182"/>
                </a:lnTo>
                <a:lnTo>
                  <a:pt x="2336591" y="21111"/>
                </a:lnTo>
                <a:lnTo>
                  <a:pt x="2374192" y="32255"/>
                </a:lnTo>
                <a:lnTo>
                  <a:pt x="2410177" y="45355"/>
                </a:lnTo>
                <a:lnTo>
                  <a:pt x="2456045" y="65917"/>
                </a:lnTo>
                <a:lnTo>
                  <a:pt x="2500000" y="90084"/>
                </a:lnTo>
                <a:lnTo>
                  <a:pt x="2552282" y="125110"/>
                </a:lnTo>
                <a:lnTo>
                  <a:pt x="2591591" y="155167"/>
                </a:lnTo>
                <a:lnTo>
                  <a:pt x="2629495" y="186464"/>
                </a:lnTo>
                <a:lnTo>
                  <a:pt x="2666180" y="218763"/>
                </a:lnTo>
                <a:lnTo>
                  <a:pt x="2701830" y="251828"/>
                </a:lnTo>
                <a:lnTo>
                  <a:pt x="2736630" y="285426"/>
                </a:lnTo>
                <a:lnTo>
                  <a:pt x="2770765" y="319318"/>
                </a:lnTo>
                <a:lnTo>
                  <a:pt x="2804421" y="353271"/>
                </a:lnTo>
                <a:lnTo>
                  <a:pt x="2821126" y="370196"/>
                </a:lnTo>
                <a:lnTo>
                  <a:pt x="2837782" y="387048"/>
                </a:lnTo>
                <a:lnTo>
                  <a:pt x="2871033" y="420413"/>
                </a:lnTo>
                <a:lnTo>
                  <a:pt x="2906462" y="455177"/>
                </a:lnTo>
                <a:lnTo>
                  <a:pt x="2944226" y="491120"/>
                </a:lnTo>
                <a:lnTo>
                  <a:pt x="2982307" y="526196"/>
                </a:lnTo>
                <a:lnTo>
                  <a:pt x="3020783" y="560449"/>
                </a:lnTo>
                <a:lnTo>
                  <a:pt x="3059730" y="593921"/>
                </a:lnTo>
                <a:lnTo>
                  <a:pt x="3099227" y="626656"/>
                </a:lnTo>
                <a:lnTo>
                  <a:pt x="3139350" y="658698"/>
                </a:lnTo>
                <a:lnTo>
                  <a:pt x="3180177" y="690089"/>
                </a:lnTo>
                <a:lnTo>
                  <a:pt x="3221786" y="720871"/>
                </a:lnTo>
                <a:lnTo>
                  <a:pt x="3264253" y="751090"/>
                </a:lnTo>
                <a:lnTo>
                  <a:pt x="3338276" y="799572"/>
                </a:lnTo>
                <a:lnTo>
                  <a:pt x="3392213" y="829724"/>
                </a:lnTo>
                <a:lnTo>
                  <a:pt x="3447525" y="856648"/>
                </a:lnTo>
                <a:lnTo>
                  <a:pt x="3504092" y="880531"/>
                </a:lnTo>
                <a:lnTo>
                  <a:pt x="3561792" y="901564"/>
                </a:lnTo>
                <a:lnTo>
                  <a:pt x="3620507" y="919936"/>
                </a:lnTo>
                <a:lnTo>
                  <a:pt x="3680116" y="935836"/>
                </a:lnTo>
                <a:lnTo>
                  <a:pt x="3740498" y="949453"/>
                </a:lnTo>
                <a:lnTo>
                  <a:pt x="3801535" y="960977"/>
                </a:lnTo>
                <a:lnTo>
                  <a:pt x="3863106" y="970598"/>
                </a:lnTo>
                <a:lnTo>
                  <a:pt x="3925091" y="978504"/>
                </a:lnTo>
                <a:lnTo>
                  <a:pt x="3987369" y="984884"/>
                </a:lnTo>
                <a:lnTo>
                  <a:pt x="4049821" y="989929"/>
                </a:lnTo>
                <a:lnTo>
                  <a:pt x="4112327" y="993828"/>
                </a:lnTo>
                <a:lnTo>
                  <a:pt x="4174767" y="996769"/>
                </a:lnTo>
                <a:lnTo>
                  <a:pt x="4237020" y="998942"/>
                </a:lnTo>
                <a:lnTo>
                  <a:pt x="4298966" y="1000537"/>
                </a:lnTo>
                <a:lnTo>
                  <a:pt x="4360486" y="1001743"/>
                </a:lnTo>
                <a:lnTo>
                  <a:pt x="4421459" y="1002749"/>
                </a:lnTo>
                <a:lnTo>
                  <a:pt x="4481766" y="1003745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2609092" y="5669986"/>
            <a:ext cx="4481766" cy="301917"/>
          </a:xfrm>
          <a:custGeom>
            <a:avLst/>
            <a:gdLst/>
            <a:ahLst/>
            <a:cxnLst/>
            <a:rect l="l" t="t" r="r" b="b"/>
            <a:pathLst>
              <a:path w="4481766" h="301917">
                <a:moveTo>
                  <a:pt x="0" y="291515"/>
                </a:moveTo>
                <a:lnTo>
                  <a:pt x="148348" y="268096"/>
                </a:lnTo>
                <a:lnTo>
                  <a:pt x="299300" y="192595"/>
                </a:lnTo>
                <a:lnTo>
                  <a:pt x="447649" y="67678"/>
                </a:lnTo>
                <a:lnTo>
                  <a:pt x="598601" y="5219"/>
                </a:lnTo>
                <a:lnTo>
                  <a:pt x="746963" y="0"/>
                </a:lnTo>
                <a:lnTo>
                  <a:pt x="895311" y="18224"/>
                </a:lnTo>
                <a:lnTo>
                  <a:pt x="1046251" y="83286"/>
                </a:lnTo>
                <a:lnTo>
                  <a:pt x="1194612" y="163995"/>
                </a:lnTo>
                <a:lnTo>
                  <a:pt x="1345565" y="223837"/>
                </a:lnTo>
                <a:lnTo>
                  <a:pt x="1493926" y="257670"/>
                </a:lnTo>
                <a:lnTo>
                  <a:pt x="1642275" y="275894"/>
                </a:lnTo>
                <a:lnTo>
                  <a:pt x="1793239" y="288899"/>
                </a:lnTo>
                <a:lnTo>
                  <a:pt x="1941576" y="296710"/>
                </a:lnTo>
                <a:lnTo>
                  <a:pt x="2240876" y="301917"/>
                </a:lnTo>
                <a:lnTo>
                  <a:pt x="4481766" y="301917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36"/>
          <p:cNvSpPr txBox="1"/>
          <p:nvPr/>
        </p:nvSpPr>
        <p:spPr>
          <a:xfrm>
            <a:off x="5205163" y="4856919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37"/>
          <p:cNvSpPr txBox="1"/>
          <p:nvPr/>
        </p:nvSpPr>
        <p:spPr>
          <a:xfrm>
            <a:off x="4772515" y="474467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38"/>
          <p:cNvSpPr txBox="1"/>
          <p:nvPr/>
        </p:nvSpPr>
        <p:spPr>
          <a:xfrm>
            <a:off x="4557895" y="329002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5" name="object 39"/>
          <p:cNvSpPr txBox="1"/>
          <p:nvPr/>
        </p:nvSpPr>
        <p:spPr>
          <a:xfrm>
            <a:off x="3235926" y="5448784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409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4419</TotalTime>
  <Words>2147</Words>
  <Application>Microsoft Macintosh PowerPoint</Application>
  <PresentationFormat>On-screen Show (4:3)</PresentationFormat>
  <Paragraphs>413</Paragraphs>
  <Slides>39</Slides>
  <Notes>0</Notes>
  <HiddenSlides>2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04b</vt:lpstr>
      <vt:lpstr>Meiryo</vt:lpstr>
      <vt:lpstr>微软雅黑</vt:lpstr>
      <vt:lpstr>Arial</vt:lpstr>
      <vt:lpstr>Calibri</vt:lpstr>
      <vt:lpstr>Cambria Math</vt:lpstr>
      <vt:lpstr>Courier New</vt:lpstr>
      <vt:lpstr>Tahoma</vt:lpstr>
      <vt:lpstr>Times New Roman</vt:lpstr>
      <vt:lpstr>Wingdings</vt:lpstr>
      <vt:lpstr>Office 主题</vt:lpstr>
      <vt:lpstr>Image</vt:lpstr>
      <vt:lpstr>图像和视频中的颜色Color in Image and Video </vt:lpstr>
      <vt:lpstr>Outline of Lecture 03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Outline of Lecture 03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Outline of Lecture 03</vt:lpstr>
      <vt:lpstr>Color Models in Video</vt:lpstr>
      <vt:lpstr>Color Models in Video</vt:lpstr>
      <vt:lpstr>Color Models in Video</vt:lpstr>
      <vt:lpstr>Color Models in Video</vt:lpstr>
      <vt:lpstr>Outline of Lecture 03</vt:lpstr>
      <vt:lpstr>Demo</vt:lpstr>
      <vt:lpstr>课后练习</vt:lpstr>
      <vt:lpstr>实验课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GUO, cocoTao [Alumni]</cp:lastModifiedBy>
  <cp:revision>649</cp:revision>
  <dcterms:created xsi:type="dcterms:W3CDTF">2016-08-04T07:29:19Z</dcterms:created>
  <dcterms:modified xsi:type="dcterms:W3CDTF">2025-03-25T08:34:50Z</dcterms:modified>
</cp:coreProperties>
</file>